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121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431" r:id="rId19"/>
    <p:sldId id="336" r:id="rId20"/>
    <p:sldId id="337" r:id="rId21"/>
    <p:sldId id="338" r:id="rId22"/>
    <p:sldId id="272" r:id="rId23"/>
    <p:sldId id="274" r:id="rId24"/>
    <p:sldId id="285" r:id="rId25"/>
    <p:sldId id="324" r:id="rId26"/>
    <p:sldId id="325" r:id="rId27"/>
    <p:sldId id="326" r:id="rId28"/>
    <p:sldId id="327" r:id="rId29"/>
    <p:sldId id="470" r:id="rId30"/>
    <p:sldId id="471" r:id="rId31"/>
    <p:sldId id="472" r:id="rId32"/>
    <p:sldId id="473" r:id="rId33"/>
    <p:sldId id="474" r:id="rId34"/>
    <p:sldId id="476" r:id="rId35"/>
    <p:sldId id="475" r:id="rId36"/>
    <p:sldId id="419" r:id="rId37"/>
    <p:sldId id="420" r:id="rId38"/>
    <p:sldId id="421" r:id="rId39"/>
    <p:sldId id="422" r:id="rId40"/>
    <p:sldId id="423" r:id="rId41"/>
    <p:sldId id="424" r:id="rId42"/>
    <p:sldId id="425" r:id="rId43"/>
    <p:sldId id="426" r:id="rId44"/>
    <p:sldId id="427" r:id="rId45"/>
    <p:sldId id="428" r:id="rId46"/>
    <p:sldId id="429" r:id="rId47"/>
    <p:sldId id="430" r:id="rId48"/>
    <p:sldId id="347" r:id="rId49"/>
    <p:sldId id="289" r:id="rId50"/>
    <p:sldId id="290" r:id="rId51"/>
    <p:sldId id="291" r:id="rId52"/>
    <p:sldId id="348" r:id="rId53"/>
    <p:sldId id="349" r:id="rId54"/>
    <p:sldId id="288" r:id="rId55"/>
    <p:sldId id="350" r:id="rId56"/>
    <p:sldId id="292" r:id="rId57"/>
    <p:sldId id="351" r:id="rId58"/>
    <p:sldId id="352" r:id="rId59"/>
    <p:sldId id="353" r:id="rId60"/>
    <p:sldId id="414" r:id="rId61"/>
    <p:sldId id="418" r:id="rId62"/>
    <p:sldId id="417" r:id="rId63"/>
    <p:sldId id="415" r:id="rId64"/>
    <p:sldId id="416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445" r:id="rId93"/>
    <p:sldId id="446" r:id="rId94"/>
    <p:sldId id="447" r:id="rId95"/>
    <p:sldId id="448" r:id="rId96"/>
    <p:sldId id="449" r:id="rId97"/>
    <p:sldId id="450" r:id="rId98"/>
    <p:sldId id="451" r:id="rId99"/>
    <p:sldId id="452" r:id="rId100"/>
    <p:sldId id="453" r:id="rId101"/>
    <p:sldId id="454" r:id="rId102"/>
    <p:sldId id="455" r:id="rId103"/>
    <p:sldId id="456" r:id="rId104"/>
    <p:sldId id="457" r:id="rId105"/>
    <p:sldId id="458" r:id="rId106"/>
    <p:sldId id="459" r:id="rId107"/>
    <p:sldId id="460" r:id="rId108"/>
    <p:sldId id="461" r:id="rId109"/>
    <p:sldId id="462" r:id="rId110"/>
    <p:sldId id="463" r:id="rId111"/>
    <p:sldId id="464" r:id="rId112"/>
    <p:sldId id="465" r:id="rId113"/>
    <p:sldId id="466" r:id="rId114"/>
    <p:sldId id="467" r:id="rId115"/>
    <p:sldId id="468" r:id="rId116"/>
    <p:sldId id="469" r:id="rId117"/>
    <p:sldId id="346" r:id="rId118"/>
    <p:sldId id="281" r:id="rId119"/>
    <p:sldId id="276" r:id="rId120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0FF"/>
    <a:srgbClr val="D9D9D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9"/>
    <p:restoredTop sz="85093" autoAdjust="0"/>
  </p:normalViewPr>
  <p:slideViewPr>
    <p:cSldViewPr>
      <p:cViewPr varScale="1">
        <p:scale>
          <a:sx n="56" d="100"/>
          <a:sy n="56" d="100"/>
        </p:scale>
        <p:origin x="114" y="27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9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29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35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49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01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376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21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483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2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6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352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23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71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398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652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66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6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66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225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81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938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100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77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30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128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694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01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641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1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716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6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37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911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292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34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069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2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494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7686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53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094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306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15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362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209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65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289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905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715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9155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1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578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52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3198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3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48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63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3.png"/><Relationship Id="rId9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5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3.png"/><Relationship Id="rId5" Type="http://schemas.openxmlformats.org/officeDocument/2006/relationships/image" Target="../media/image3.pn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2.png"/><Relationship Id="rId5" Type="http://schemas.openxmlformats.org/officeDocument/2006/relationships/image" Target="../media/image3.png"/><Relationship Id="rId10" Type="http://schemas.openxmlformats.org/officeDocument/2006/relationships/image" Target="../media/image136.png"/><Relationship Id="rId4" Type="http://schemas.openxmlformats.org/officeDocument/2006/relationships/image" Target="../media/image5.png"/><Relationship Id="rId9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3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3.png"/><Relationship Id="rId10" Type="http://schemas.openxmlformats.org/officeDocument/2006/relationships/image" Target="../media/image148.png"/><Relationship Id="rId4" Type="http://schemas.openxmlformats.org/officeDocument/2006/relationships/image" Target="../media/image5.png"/><Relationship Id="rId9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0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3.png"/><Relationship Id="rId10" Type="http://schemas.openxmlformats.org/officeDocument/2006/relationships/image" Target="../media/image169.png"/><Relationship Id="rId4" Type="http://schemas.openxmlformats.org/officeDocument/2006/relationships/image" Target="../media/image5.png"/><Relationship Id="rId9" Type="http://schemas.openxmlformats.org/officeDocument/2006/relationships/image" Target="../media/image1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3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3.png"/><Relationship Id="rId10" Type="http://schemas.openxmlformats.org/officeDocument/2006/relationships/image" Target="../media/image200.png"/><Relationship Id="rId4" Type="http://schemas.openxmlformats.org/officeDocument/2006/relationships/image" Target="../media/image5.png"/><Relationship Id="rId9" Type="http://schemas.openxmlformats.org/officeDocument/2006/relationships/image" Target="../media/image19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3.png"/><Relationship Id="rId10" Type="http://schemas.openxmlformats.org/officeDocument/2006/relationships/image" Target="../media/image209.png"/><Relationship Id="rId4" Type="http://schemas.openxmlformats.org/officeDocument/2006/relationships/image" Target="../media/image5.png"/><Relationship Id="rId9" Type="http://schemas.openxmlformats.org/officeDocument/2006/relationships/image" Target="../media/image20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35154" y="2340455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00812" y="2627241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sz="4000" dirty="0" smtClean="0">
                <a:solidFill>
                  <a:schemeClr val="tx1"/>
                </a:solidFill>
              </a:rPr>
              <a:t>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40036" y="3926431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10102" y="6473774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 dirty="0" smtClean="0"/>
              <a:t>. </a:t>
            </a:r>
            <a:r>
              <a:rPr lang="en-US" altLang="ko-KR" sz="3600" dirty="0" err="1" smtClean="0"/>
              <a:t>Tenserflow</a:t>
            </a:r>
            <a:r>
              <a:rPr lang="en-US" altLang="ko-KR" sz="3600" dirty="0" smtClean="0"/>
              <a:t> Regression</a:t>
            </a:r>
            <a:endParaRPr lang="ko-KR" alt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710102" y="7611108"/>
            <a:ext cx="60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r>
              <a:rPr lang="en-US" altLang="ko-KR" sz="3600" dirty="0" smtClean="0"/>
              <a:t>. K Nearest </a:t>
            </a:r>
            <a:r>
              <a:rPr lang="en-US" altLang="ko-KR" sz="3600" dirty="0" err="1" smtClean="0"/>
              <a:t>neigbors</a:t>
            </a:r>
            <a:r>
              <a:rPr lang="en-US" altLang="ko-KR" sz="3600" dirty="0" smtClean="0"/>
              <a:t>(KNN)</a:t>
            </a:r>
            <a:endParaRPr lang="ko-KR" alt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1710102" y="5147448"/>
            <a:ext cx="61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학습 모델 데이터를 위한 </a:t>
            </a:r>
            <a:r>
              <a:rPr lang="ko-KR" altLang="en-US" sz="3600" dirty="0" smtClean="0"/>
              <a:t>데이터 수집</a:t>
            </a:r>
            <a:r>
              <a:rPr lang="en-US" altLang="ko-KR" sz="3600" dirty="0" smtClean="0"/>
              <a:t>(Selenium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4" name="왼쪽 중괄호 3"/>
          <p:cNvSpPr/>
          <p:nvPr/>
        </p:nvSpPr>
        <p:spPr>
          <a:xfrm>
            <a:off x="8166856" y="2108771"/>
            <a:ext cx="2385832" cy="7277682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한쪽 모서리가 잘린 사각형 6"/>
          <p:cNvSpPr/>
          <p:nvPr/>
        </p:nvSpPr>
        <p:spPr>
          <a:xfrm flipH="1">
            <a:off x="9594934" y="2627241"/>
            <a:ext cx="7621400" cy="2817146"/>
          </a:xfrm>
          <a:prstGeom prst="snip1Rect">
            <a:avLst>
              <a:gd name="adj" fmla="val 36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875597" y="2758697"/>
            <a:ext cx="5487022" cy="9596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/>
                </a:solidFill>
              </a:rPr>
              <a:t>Tenserflow</a:t>
            </a:r>
            <a:r>
              <a:rPr lang="en-US" altLang="ko-KR" sz="4000" dirty="0">
                <a:solidFill>
                  <a:schemeClr val="tx1"/>
                </a:solidFill>
              </a:rPr>
              <a:t> Regression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844368" y="4014311"/>
            <a:ext cx="1524280" cy="11234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오존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508471" y="4019538"/>
            <a:ext cx="1772666" cy="11341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이산화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질소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3420960" y="4014312"/>
            <a:ext cx="1772666" cy="11341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일산화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탄소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5333450" y="4014311"/>
            <a:ext cx="1772666" cy="11341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아황산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가스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3" name="한쪽 모서리가 잘린 사각형 32"/>
          <p:cNvSpPr/>
          <p:nvPr/>
        </p:nvSpPr>
        <p:spPr>
          <a:xfrm flipH="1">
            <a:off x="9594934" y="6018516"/>
            <a:ext cx="7621400" cy="2817146"/>
          </a:xfrm>
          <a:prstGeom prst="snip1Rect">
            <a:avLst>
              <a:gd name="adj" fmla="val 36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875597" y="6149972"/>
            <a:ext cx="5487022" cy="9596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</a:rPr>
              <a:t>KNN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44368" y="7405586"/>
            <a:ext cx="3436768" cy="11234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PM10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3420960" y="7405587"/>
            <a:ext cx="3685156" cy="11341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PM2.5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23423" y="1213594"/>
            <a:ext cx="5263281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예측 모델링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3053336"/>
            <a:ext cx="16148822" cy="50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219152"/>
            <a:ext cx="5070242" cy="7451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658" y="2944602"/>
            <a:ext cx="9246655" cy="5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62232"/>
            <a:ext cx="12995826" cy="3114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442770"/>
            <a:ext cx="15185580" cy="2702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35" y="8406080"/>
            <a:ext cx="15185580" cy="11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7" y="2128910"/>
            <a:ext cx="16463653" cy="711838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305307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학습 모델</a:t>
            </a:r>
            <a:endParaRPr lang="ko-KR" altLang="en-US" sz="2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98" y="3552135"/>
            <a:ext cx="17032292" cy="12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이산화질소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03218"/>
            <a:ext cx="16533923" cy="7148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91" y="3892430"/>
            <a:ext cx="17730146" cy="12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일산화탄소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09"/>
            <a:ext cx="16229067" cy="7074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08" y="3772104"/>
            <a:ext cx="17369311" cy="11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96764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아황산가스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509588"/>
            <a:ext cx="16381541" cy="7082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2" y="3719393"/>
            <a:ext cx="17005304" cy="9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2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7297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/>
              <a:t>미세먼지 학습 데이터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30" y="2856768"/>
            <a:ext cx="16240422" cy="58294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195428" y="2856768"/>
            <a:ext cx="2057778" cy="58648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7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67497" y="2220327"/>
            <a:ext cx="738535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14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~ 23</a:t>
            </a:r>
            <a:r>
              <a:rPr lang="ko-KR" altLang="en-US" sz="2800" dirty="0" smtClean="0"/>
              <a:t>년사이 서울 미세먼지 분포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3186846"/>
            <a:ext cx="8149123" cy="6069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9736" y="3157967"/>
            <a:ext cx="8101307" cy="60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452867"/>
            <a:ext cx="14393349" cy="1772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538" y="4519176"/>
            <a:ext cx="13379092" cy="46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8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46" y="2452868"/>
            <a:ext cx="12345725" cy="31928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72" y="5880083"/>
            <a:ext cx="8956917" cy="360172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08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177845"/>
            <a:ext cx="9909743" cy="7432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485" y="2610635"/>
            <a:ext cx="5004622" cy="223983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523423" y="1213594"/>
            <a:ext cx="663513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err="1" smtClean="0"/>
              <a:t>하이퍼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</a:t>
            </a:r>
            <a:r>
              <a:rPr lang="ko-KR" altLang="en-US" sz="2800" dirty="0" smtClean="0"/>
              <a:t> 결과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33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78657" cy="38245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368" y="2380914"/>
            <a:ext cx="12970353" cy="13208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530" y="4089501"/>
            <a:ext cx="8302688" cy="598446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데이터 수집</a:t>
            </a:r>
            <a:r>
              <a:rPr lang="en-US" altLang="ko-KR" sz="2800" dirty="0" smtClean="0"/>
              <a:t>(Selenium)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665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60" y="2445668"/>
            <a:ext cx="8002470" cy="484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760" y="7413013"/>
            <a:ext cx="12447456" cy="20944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31073" cy="32420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만들어진 예측 모델 활용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5259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968" y="2392809"/>
            <a:ext cx="7585695" cy="6786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569" y="3913859"/>
            <a:ext cx="12175091" cy="6271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562" y="4877941"/>
            <a:ext cx="11368265" cy="340823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523423" y="1213594"/>
            <a:ext cx="85404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수집된 </a:t>
            </a:r>
            <a:r>
              <a:rPr lang="ko-KR" altLang="en-US" sz="2800" dirty="0" smtClean="0"/>
              <a:t>기상 정보와 </a:t>
            </a:r>
            <a:r>
              <a:rPr lang="ko-KR" altLang="en-US" sz="2800" dirty="0" err="1" smtClean="0"/>
              <a:t>예측치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저장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매일 오전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시 스케줄링을 통한 데이터 갱신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7272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61810" y="1803304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2872238613"/>
              </p:ext>
            </p:extLst>
          </p:nvPr>
        </p:nvGraphicFramePr>
        <p:xfrm>
          <a:off x="1261810" y="2701456"/>
          <a:ext cx="15573454" cy="6629845"/>
        </p:xfrm>
        <a:graphic>
          <a:graphicData uri="http://schemas.openxmlformats.org/drawingml/2006/table">
            <a:tbl>
              <a:tblPr firstRow="1" bandRow="1"/>
              <a:tblGrid>
                <a:gridCol w="208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9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미래를 예측한다는 것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모델의 예측 정확도 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1%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를 높인다는 것이 어렵다는 것을 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/>
                      </a:r>
                      <a:b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체감할 수 있었다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 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미세먼지 프로젝트를 성공적으로 마무리해서 다행이다</a:t>
                      </a:r>
                      <a:r>
                        <a:rPr kumimoji="1" lang="en-US" altLang="ko-KR" sz="25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프로젝트가 진행되는 동안 모두 고생했으니 이제 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수 있으면 좋겠다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전문가가 된 것 같다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그리고 생각보다 우리나라는 미세먼지가 좋은 나라다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모델의 결과들을 보면서 많은 의심 했지만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컴퓨터는 거짓말을 하지 않는다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3452165204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</a:t>
            </a:r>
            <a:r>
              <a:rPr lang="ko-KR" altLang="en-US" b="1" dirty="0" smtClean="0">
                <a:solidFill>
                  <a:schemeClr val="tx1"/>
                </a:solidFill>
              </a:rPr>
              <a:t>국외는 예측 불가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국내만 진행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미세먼지농도 예측모델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2" name="표 21"/>
          <p:cNvGraphicFramePr/>
          <p:nvPr>
            <p:extLst>
              <p:ext uri="{D42A27DB-BD31-4B8C-83A1-F6EECF244321}">
                <p14:modId xmlns:p14="http://schemas.microsoft.com/office/powerpoint/2010/main" val="3740312483"/>
              </p:ext>
            </p:extLst>
          </p:nvPr>
        </p:nvGraphicFramePr>
        <p:xfrm>
          <a:off x="1131950" y="2697470"/>
          <a:ext cx="16236812" cy="6395021"/>
        </p:xfrm>
        <a:graphic>
          <a:graphicData uri="http://schemas.openxmlformats.org/drawingml/2006/table">
            <a:tbl>
              <a:tblPr firstRow="1" bandRow="1"/>
              <a:tblGrid>
                <a:gridCol w="152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424">
                  <a:extLst>
                    <a:ext uri="{9D8B030D-6E8A-4147-A177-3AD203B41FA5}">
                      <a16:colId xmlns:a16="http://schemas.microsoft.com/office/drawing/2014/main" val="3641779971"/>
                    </a:ext>
                  </a:extLst>
                </a:gridCol>
                <a:gridCol w="6630618">
                  <a:extLst>
                    <a:ext uri="{9D8B030D-6E8A-4147-A177-3AD203B41FA5}">
                      <a16:colId xmlns:a16="http://schemas.microsoft.com/office/drawing/2014/main" val="2998174554"/>
                    </a:ext>
                  </a:extLst>
                </a:gridCol>
                <a:gridCol w="990782">
                  <a:extLst>
                    <a:ext uri="{9D8B030D-6E8A-4147-A177-3AD203B41FA5}">
                      <a16:colId xmlns:a16="http://schemas.microsoft.com/office/drawing/2014/main" val="3079214640"/>
                    </a:ext>
                  </a:extLst>
                </a:gridCol>
                <a:gridCol w="838354">
                  <a:extLst>
                    <a:ext uri="{9D8B030D-6E8A-4147-A177-3AD203B41FA5}">
                      <a16:colId xmlns:a16="http://schemas.microsoft.com/office/drawing/2014/main" val="2268844703"/>
                    </a:ext>
                  </a:extLst>
                </a:gridCol>
                <a:gridCol w="990782">
                  <a:extLst>
                    <a:ext uri="{9D8B030D-6E8A-4147-A177-3AD203B41FA5}">
                      <a16:colId xmlns:a16="http://schemas.microsoft.com/office/drawing/2014/main" val="1823810989"/>
                    </a:ext>
                  </a:extLst>
                </a:gridCol>
                <a:gridCol w="1371852">
                  <a:extLst>
                    <a:ext uri="{9D8B030D-6E8A-4147-A177-3AD203B41FA5}">
                      <a16:colId xmlns:a16="http://schemas.microsoft.com/office/drawing/2014/main" val="1375911378"/>
                    </a:ext>
                  </a:extLst>
                </a:gridCol>
              </a:tblGrid>
              <a:tr h="80262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알고리즘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입력변수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출력변수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</a:t>
                      </a:r>
                      <a: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/>
                      </a:r>
                      <a:b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정확도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</a:t>
                      </a:r>
                      <a: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/>
                      </a:r>
                      <a:b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지역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</a:t>
                      </a:r>
                      <a: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/>
                      </a:r>
                      <a:b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기간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2000" b="1" i="0" kern="120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비고</a:t>
                      </a:r>
                      <a:endParaRPr kumimoji="0" lang="ko-KR" altLang="en-US" sz="2000" b="1" i="0" kern="120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97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000" b="1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Prophet</a:t>
                      </a:r>
                      <a:endParaRPr kumimoji="1" lang="ko-KR" altLang="en-US" sz="2000" b="1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So2, co, o3, 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no2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PM2.5</a:t>
                      </a:r>
                      <a:endParaRPr kumimoji="1" lang="en-US" altLang="ko-KR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PM10</a:t>
                      </a:r>
                      <a:endParaRPr kumimoji="1" lang="en-US" altLang="ko-KR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학습 데이터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2021~2023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전국 대기환경기준물질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</a:t>
                      </a:r>
                      <a:r>
                        <a:rPr kumimoji="1" lang="en-US" altLang="ko-KR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Airkorea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en-US" altLang="ko-KR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테스트 데이터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2024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전국 대기환경기준물질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</a:t>
                      </a:r>
                      <a:r>
                        <a:rPr kumimoji="1" lang="en-US" altLang="ko-KR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Airkorea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ko-KR" altLang="en-US" sz="2000" b="0" i="0" kern="120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82%</a:t>
                      </a:r>
                      <a:endParaRPr kumimoji="1" lang="ko-KR" altLang="en-US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국내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/>
                      </a:r>
                      <a:b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</a:b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전국</a:t>
                      </a:r>
                      <a:endParaRPr kumimoji="1" lang="ko-KR" altLang="en-US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2024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365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</a:t>
                      </a:r>
                      <a:endParaRPr kumimoji="1" lang="ko-KR" altLang="en-US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시간별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/>
                      </a:r>
                      <a:b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</a:b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예측</a:t>
                      </a:r>
                      <a:endParaRPr kumimoji="1" lang="ko-KR" altLang="en-US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55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000" b="1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K</a:t>
                      </a:r>
                      <a:r>
                        <a:rPr kumimoji="1" lang="en-US" altLang="ko-KR" sz="20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Nearest Neighbors</a:t>
                      </a:r>
                      <a:br>
                        <a:rPr kumimoji="1" lang="en-US" altLang="ko-KR" sz="20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en-US" altLang="ko-KR" sz="20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(KNN)</a:t>
                      </a:r>
                      <a:endParaRPr kumimoji="1" lang="ko-KR" altLang="en-US" sz="2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평균기온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최고기온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최저기온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평균습도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강수량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평균풍속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최대풍속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최대풍향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So2, co, o3, no2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PM10, </a:t>
                      </a:r>
                    </a:p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PM2.5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학습 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/ 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테스트 데이터</a:t>
                      </a:r>
                      <a:endParaRPr kumimoji="1" lang="en-US" altLang="ko-KR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16145" marR="0" lvl="1" indent="0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- 2014 ~ 2023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 기후 데이터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날씨누리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</a:p>
                    <a:p>
                      <a:pPr marL="16145" marR="0" lvl="1" indent="0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- 2014 ~ 2023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 대기오염 물질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(so2, co, o3, no2)</a:t>
                      </a:r>
                      <a:endParaRPr kumimoji="1" lang="en-US" altLang="ko-KR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84%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서울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1~3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6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8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선형회귀</a:t>
                      </a:r>
                      <a:r>
                        <a:rPr kumimoji="1" lang="en-US" altLang="ko-K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PM2.5, PM10, CO,</a:t>
                      </a:r>
                    </a:p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O3, NO2, SO2</a:t>
                      </a:r>
                    </a:p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중국 데이터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ko-KR" altLang="en-US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PM2.5, PM10, CO, O3, NO2, SO2</a:t>
                      </a:r>
                    </a:p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국내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ko-KR" altLang="en-US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학습 데이터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2014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~ 2023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전세계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대기질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AQICN)</a:t>
                      </a:r>
                      <a:endParaRPr kumimoji="1" lang="en-US" altLang="ko-KR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테스트 데이터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2024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전세계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대기질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AQICN)</a:t>
                      </a:r>
                      <a:endParaRPr kumimoji="1" lang="ko-KR" altLang="en-US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67%</a:t>
                      </a:r>
                      <a:endParaRPr kumimoji="1" lang="ko-KR" altLang="en-US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전국</a:t>
                      </a:r>
                      <a:endParaRPr kumimoji="1" lang="ko-KR" altLang="en-US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2024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365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</a:t>
                      </a:r>
                      <a:endParaRPr kumimoji="1" lang="ko-KR" altLang="en-US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테마파크 추천에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/>
                      </a:r>
                      <a:b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</a:b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활용</a:t>
                      </a:r>
                      <a:endParaRPr kumimoji="1" lang="ko-KR" altLang="en-US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작성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38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3093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정의서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예측모델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54238" y="6746759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0856" y="5109523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3808983858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4208" y="4145433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78976" y="4160143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73124" y="6534289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11231" y="1434558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78976" y="2763633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441" y="563477"/>
            <a:ext cx="8444108" cy="914866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68283" y="3187470"/>
            <a:ext cx="5547096" cy="33705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068283" y="6626281"/>
            <a:ext cx="5547096" cy="2101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02018" y="7235085"/>
            <a:ext cx="29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추천 관광지</a:t>
            </a:r>
            <a:endParaRPr lang="en-US" altLang="ko-KR" sz="2000" b="1" i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 낮은 순부터</a:t>
            </a:r>
            <a:endParaRPr lang="en-US" altLang="ko-KR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39873" y="9031286"/>
            <a:ext cx="1219424" cy="40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하단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8226" y="-29272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3289225"/>
            <a:ext cx="5855508" cy="6344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161" y="767933"/>
            <a:ext cx="7145027" cy="8826809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6165304" y="6206527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729398"/>
            <a:ext cx="2260503" cy="3610878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90" y="1781078"/>
            <a:ext cx="11020435" cy="77263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998547" y="2044903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335" y="1481259"/>
            <a:ext cx="11503560" cy="80767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sp>
        <p:nvSpPr>
          <p:cNvPr id="17" name="타원 16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7636850" y="1820621"/>
            <a:ext cx="3253721" cy="5197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564" y="1509459"/>
            <a:ext cx="11576720" cy="81281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706837" y="1823383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890950" y="3826640"/>
            <a:ext cx="1755881" cy="3810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단기 예측</a:t>
            </a:r>
            <a:r>
              <a:rPr lang="en-US" altLang="ko-KR" sz="2800" b="1" dirty="0" smtClean="0"/>
              <a:t>(1)</a:t>
            </a:r>
            <a:endParaRPr lang="en-US" altLang="ko-KR" sz="28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924" y="1328831"/>
            <a:ext cx="11850456" cy="8297194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5778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단기 예측</a:t>
            </a:r>
            <a:r>
              <a:rPr lang="en-US" altLang="ko-KR" sz="2800" b="1" dirty="0" smtClean="0"/>
              <a:t>(2)</a:t>
            </a:r>
            <a:endParaRPr lang="en-US" altLang="ko-KR" sz="28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630" y="3041506"/>
            <a:ext cx="13553093" cy="66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단기 예측</a:t>
            </a:r>
            <a:r>
              <a:rPr lang="en-US" altLang="ko-KR" sz="2800" b="1" dirty="0" smtClean="0"/>
              <a:t>(3)</a:t>
            </a:r>
            <a:endParaRPr lang="en-US" altLang="ko-KR" sz="28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829" y="1495184"/>
            <a:ext cx="11734226" cy="818149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12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중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기</a:t>
            </a:r>
            <a:r>
              <a:rPr lang="ko-KR" altLang="en-US" sz="2800" b="1" dirty="0" smtClean="0"/>
              <a:t> 예측</a:t>
            </a:r>
            <a:r>
              <a:rPr lang="en-US" altLang="ko-KR" sz="2800" b="1" dirty="0" smtClean="0"/>
              <a:t>(1)</a:t>
            </a:r>
            <a:endParaRPr lang="en-US" altLang="ko-KR" sz="28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564" y="2031433"/>
            <a:ext cx="11763104" cy="756930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95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중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기</a:t>
            </a:r>
            <a:r>
              <a:rPr lang="ko-KR" altLang="en-US" sz="2800" b="1" dirty="0" smtClean="0"/>
              <a:t> 예측</a:t>
            </a:r>
            <a:r>
              <a:rPr lang="en-US" altLang="ko-KR" sz="2800" b="1" dirty="0" smtClean="0"/>
              <a:t>(2)</a:t>
            </a:r>
            <a:endParaRPr lang="en-US" altLang="ko-KR" sz="28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89" y="1686955"/>
            <a:ext cx="11333889" cy="802518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26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중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기</a:t>
            </a:r>
            <a:r>
              <a:rPr lang="ko-KR" altLang="en-US" sz="2800" b="1" dirty="0" smtClean="0"/>
              <a:t> 예측</a:t>
            </a:r>
            <a:r>
              <a:rPr lang="en-US" altLang="ko-KR" sz="2800" b="1" dirty="0" smtClean="0"/>
              <a:t>(2)</a:t>
            </a:r>
            <a:endParaRPr lang="en-US" altLang="ko-KR" sz="28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120" y="2068743"/>
            <a:ext cx="10750329" cy="763392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48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관광지 추천</a:t>
            </a:r>
            <a:endParaRPr lang="en-US" altLang="ko-KR" sz="28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067" y="632157"/>
            <a:ext cx="5744191" cy="902822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300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139626" y="2669938"/>
            <a:ext cx="944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공공데이터포털 오픈</a:t>
            </a:r>
            <a:r>
              <a:rPr lang="en-US" altLang="ko-KR" sz="2800" b="1" dirty="0" smtClean="0"/>
              <a:t>API)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30" y="3261422"/>
            <a:ext cx="12418436" cy="45527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0045008" y="1424945"/>
            <a:ext cx="7083456" cy="1721157"/>
            <a:chOff x="1139626" y="3342134"/>
            <a:chExt cx="11572875" cy="271462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9626" y="3342134"/>
              <a:ext cx="11572875" cy="27146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346739" y="5496584"/>
              <a:ext cx="1068113" cy="328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30" y="7891946"/>
            <a:ext cx="8378879" cy="1657692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27" idx="2"/>
            <a:endCxn id="32" idx="3"/>
          </p:cNvCxnSpPr>
          <p:nvPr/>
        </p:nvCxnSpPr>
        <p:spPr>
          <a:xfrm flipH="1">
            <a:off x="13024564" y="2999450"/>
            <a:ext cx="3594835" cy="1127131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"/>
          <p:cNvSpPr txBox="1"/>
          <p:nvPr/>
        </p:nvSpPr>
        <p:spPr>
          <a:xfrm>
            <a:off x="11176872" y="8499257"/>
            <a:ext cx="645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실시간 미세먼지 농도 정보로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지역별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페이지</a:t>
            </a:r>
            <a:r>
              <a:rPr lang="en-US" altLang="ko-KR" sz="2800" dirty="0" smtClean="0"/>
              <a:t>(1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까지만 조회 가능</a:t>
            </a:r>
            <a:r>
              <a:rPr lang="en-US" altLang="ko-KR" sz="2800" dirty="0" smtClean="0"/>
              <a:t>..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64316" y="3995231"/>
            <a:ext cx="10060248" cy="225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64316" y="3995231"/>
            <a:ext cx="10060248" cy="2626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110" y="3234181"/>
            <a:ext cx="1276350" cy="571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77" y="3805681"/>
            <a:ext cx="9680865" cy="2068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77" y="6627531"/>
            <a:ext cx="8867029" cy="21420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오른쪽 화살표 14"/>
          <p:cNvSpPr/>
          <p:nvPr/>
        </p:nvSpPr>
        <p:spPr>
          <a:xfrm rot="5400000">
            <a:off x="5041033" y="5218544"/>
            <a:ext cx="554438" cy="2021698"/>
          </a:xfrm>
          <a:prstGeom prst="rightArrow">
            <a:avLst/>
          </a:prstGeom>
          <a:solidFill>
            <a:srgbClr val="D9D9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"/>
          <p:cNvSpPr txBox="1"/>
          <p:nvPr/>
        </p:nvSpPr>
        <p:spPr>
          <a:xfrm>
            <a:off x="1063435" y="8956466"/>
            <a:ext cx="850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10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(2024~2023) Excel </a:t>
            </a:r>
            <a:r>
              <a:rPr lang="ko-KR" altLang="en-US" sz="2800" dirty="0" smtClean="0"/>
              <a:t>정보 </a:t>
            </a:r>
            <a:r>
              <a:rPr lang="en-US" altLang="ko-KR" sz="2800" dirty="0" smtClean="0"/>
              <a:t>Download(2.26GB)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8988" y="3753420"/>
            <a:ext cx="8320791" cy="51903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8975" y="6246390"/>
            <a:ext cx="2263606" cy="346574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967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4019746"/>
            <a:ext cx="6332877" cy="5541267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292007" y="3397995"/>
            <a:ext cx="456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/>
              <a:t>결측치를</a:t>
            </a:r>
            <a:r>
              <a:rPr lang="ko-KR" altLang="en-US" sz="2800" dirty="0" smtClean="0"/>
              <a:t> 평균값으로 처리</a:t>
            </a:r>
            <a:endParaRPr lang="en-US" altLang="ko-KR" sz="28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297" y="4006080"/>
            <a:ext cx="8187323" cy="279649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918226" y="5552204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"/>
          <p:cNvSpPr txBox="1"/>
          <p:nvPr/>
        </p:nvSpPr>
        <p:spPr>
          <a:xfrm>
            <a:off x="8948104" y="2096779"/>
            <a:ext cx="8381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오라클 데이터베이스에 테이블 생성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데이터 저장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용량 문제로 </a:t>
            </a:r>
            <a:r>
              <a:rPr lang="ko-KR" altLang="en-US" sz="2800" dirty="0"/>
              <a:t>일부 컬럼만 선택하여 오라클 </a:t>
            </a:r>
            <a:r>
              <a:rPr lang="ko-KR" altLang="en-US" sz="2800" dirty="0" smtClean="0"/>
              <a:t>테이블 데이터를 불러들이고</a:t>
            </a:r>
            <a:r>
              <a:rPr lang="en-US" altLang="ko-KR" sz="2800" dirty="0" smtClean="0"/>
              <a:t>, Parquet 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저장</a:t>
            </a:r>
            <a:r>
              <a:rPr lang="en-US" altLang="ko-KR" sz="2800" dirty="0" smtClean="0"/>
              <a:t>(3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8" y="6884503"/>
            <a:ext cx="8183072" cy="26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graphicFrame>
        <p:nvGraphicFramePr>
          <p:cNvPr id="12" name="표 11"/>
          <p:cNvGraphicFramePr/>
          <p:nvPr>
            <p:extLst/>
          </p:nvPr>
        </p:nvGraphicFramePr>
        <p:xfrm>
          <a:off x="1139626" y="3455415"/>
          <a:ext cx="16160973" cy="6041933"/>
        </p:xfrm>
        <a:graphic>
          <a:graphicData uri="http://schemas.openxmlformats.org/drawingml/2006/table">
            <a:tbl>
              <a:tblPr firstRow="1" bandRow="1"/>
              <a:tblGrid>
                <a:gridCol w="327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알고리즘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장단점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2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ARIMA(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계절성과 추세를 모델링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이해하기 쉬운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가지고 있어 많이 사용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계절적인 패턴을 잘 처리하지 못할 수 있고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매개변수 설정이 비교적 어려움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LSTM(Long Short-Term Memory)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장기 의존성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(Long-term dependency)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을 잘 학습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시퀀스 데이터의 복잡한 패턴을 모델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복잡한 모델 구조와 많은 데이터를 필요로 하며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훈련 시간이 길 수 있음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하이퍼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튜닝이 중요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3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Prophet(by Facebook)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휴일 효과 등을 자동으로 처리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트렌드 변화를 고려하여 예측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다소 제한된 유연성을 가질 수 있어 모든 유형의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적합하지 않을 수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있음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SARIMA(Seasonal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계절성을 포함한 복잡한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패턴을 모델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상대적으로 간단한 모델 구조에도 높은 예측 가능성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다양한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 가능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모델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설정이 다소 복잡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일부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데이터셋에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대해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과적합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문제 발생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267931"/>
            <a:ext cx="8302688" cy="307292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11888" y="4396280"/>
            <a:ext cx="1752922" cy="1936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2"/>
          <p:cNvSpPr txBox="1"/>
          <p:nvPr/>
        </p:nvSpPr>
        <p:spPr>
          <a:xfrm>
            <a:off x="1063435" y="6399001"/>
            <a:ext cx="8700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수집한 데이터는 시간이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시까지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저장되어 있으나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컴퓨터는 시간을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23</a:t>
            </a:r>
            <a:r>
              <a:rPr lang="ko-KR" altLang="en-US" sz="2800" dirty="0" smtClean="0"/>
              <a:t>시로 인식하여 이를 변환하는 작업이 필요하였음</a:t>
            </a:r>
            <a:endParaRPr lang="en-US" altLang="ko-KR" sz="28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7865263"/>
            <a:ext cx="8302688" cy="11343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107526" y="7842146"/>
            <a:ext cx="1078933" cy="1192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/>
          <p:cNvSpPr txBox="1"/>
          <p:nvPr/>
        </p:nvSpPr>
        <p:spPr>
          <a:xfrm>
            <a:off x="1063435" y="9080897"/>
            <a:ext cx="8912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또한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문자열로 저장되어 있어 날짜형식으로 변환 필요</a:t>
            </a:r>
            <a:endParaRPr lang="en-US" altLang="ko-KR" sz="2800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9591385" y="4804392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2"/>
          <p:cNvSpPr txBox="1"/>
          <p:nvPr/>
        </p:nvSpPr>
        <p:spPr>
          <a:xfrm>
            <a:off x="10450758" y="3627377"/>
            <a:ext cx="7037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시간 문자열 형식인 </a:t>
            </a:r>
            <a:r>
              <a:rPr lang="en-US" altLang="ko-KR" sz="2800" dirty="0" smtClean="0"/>
              <a:t>_forma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변환하고</a:t>
            </a:r>
            <a:r>
              <a:rPr lang="en-US" altLang="ko-KR" sz="2800" dirty="0" smtClean="0"/>
              <a:t>, Error</a:t>
            </a:r>
            <a:r>
              <a:rPr lang="ko-KR" altLang="en-US" sz="2800" dirty="0" smtClean="0"/>
              <a:t>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뜨는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시는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00</a:t>
            </a:r>
            <a:r>
              <a:rPr lang="ko-KR" altLang="en-US" sz="2800" dirty="0" smtClean="0"/>
              <a:t>시로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변경한 뒤 다음날로 변경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Ex) 2024010124</a:t>
            </a:r>
            <a:r>
              <a:rPr lang="ko-KR" altLang="en-US" sz="2800" dirty="0" smtClean="0"/>
              <a:t> → </a:t>
            </a:r>
            <a:r>
              <a:rPr lang="en-US" altLang="ko-KR" sz="2800" dirty="0" smtClean="0"/>
              <a:t>2024-01-02 00:00:00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0408" y="6096062"/>
            <a:ext cx="7318442" cy="2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6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45721988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개별 확인 및 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244" y="1800281"/>
            <a:ext cx="4721938" cy="1661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987244" y="3607471"/>
            <a:ext cx="4224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코드 작성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858" y="495214"/>
            <a:ext cx="13240428" cy="9216924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974108" y="4606747"/>
            <a:ext cx="3677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지역별로 예측을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수행하고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외부변수인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so2, co, o3, no2, </a:t>
            </a:r>
            <a:br>
              <a:rPr lang="en-US" altLang="ko-KR" sz="2800" dirty="0" smtClean="0"/>
            </a:br>
            <a:r>
              <a:rPr lang="en-US" altLang="ko-KR" sz="2800" dirty="0" smtClean="0"/>
              <a:t>pm25</a:t>
            </a:r>
            <a:r>
              <a:rPr lang="ko-KR" altLang="en-US" sz="2800" dirty="0" smtClean="0"/>
              <a:t>는 과거 데이터평균값 사용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3312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244" y="1800281"/>
            <a:ext cx="830283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063435" y="2650157"/>
            <a:ext cx="639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sp>
        <p:nvSpPr>
          <p:cNvPr id="12" name="TextBox 2"/>
          <p:cNvSpPr txBox="1"/>
          <p:nvPr/>
        </p:nvSpPr>
        <p:spPr>
          <a:xfrm>
            <a:off x="1284682" y="3495021"/>
            <a:ext cx="869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/>
              <a:t>가장 높은 </a:t>
            </a:r>
            <a:r>
              <a:rPr lang="ko-KR" altLang="en-US" sz="2800" dirty="0" smtClean="0"/>
              <a:t>예측정확도가 </a:t>
            </a:r>
            <a:r>
              <a:rPr lang="ko-KR" altLang="en-US" sz="2800" dirty="0"/>
              <a:t>나오도록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Prophet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계절성강도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휴일영향</a:t>
            </a:r>
            <a:r>
              <a:rPr lang="ko-KR" altLang="en-US" sz="2800" dirty="0" smtClean="0"/>
              <a:t> 등 </a:t>
            </a:r>
            <a:endParaRPr lang="en-US" altLang="ko-KR" sz="2800" dirty="0" smtClean="0"/>
          </a:p>
          <a:p>
            <a:r>
              <a:rPr lang="ko-KR" altLang="en-US" sz="2800" dirty="0" smtClean="0"/>
              <a:t>주요 매개변수들을 조정  </a:t>
            </a:r>
            <a:endParaRPr lang="en-US" altLang="ko-KR" sz="2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586" y="2681263"/>
            <a:ext cx="8535803" cy="2596033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063435" y="5259040"/>
            <a:ext cx="15843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rgbClr val="0070C0"/>
                </a:solidFill>
              </a:rPr>
              <a:t>[1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기본값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: 0.77%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[2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20.0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0.74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(0.03%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[3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</a:t>
            </a:r>
            <a:r>
              <a:rPr lang="en-US" altLang="ko-KR" sz="2400" b="1" dirty="0">
                <a:solidFill>
                  <a:srgbClr val="0070C0"/>
                </a:solidFill>
              </a:rPr>
              <a:t>7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</a:t>
            </a:r>
            <a:r>
              <a:rPr lang="en-US" altLang="ko-KR" sz="2400" b="1" dirty="0">
                <a:solidFill>
                  <a:srgbClr val="0070C0"/>
                </a:solidFill>
              </a:rPr>
              <a:t>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[4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0.62%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0.15%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[5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0.005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0.78%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0.16%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[6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0.81%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[7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연간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0.75%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0.06%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[8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월간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0.80%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0.05%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일간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20.0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0.82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[9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0.80% (0.01%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45636" y="3143199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728" y="541309"/>
            <a:ext cx="10265051" cy="9183555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139626" y="3843893"/>
            <a:ext cx="5871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미세먼지 농도의 </a:t>
            </a:r>
            <a:r>
              <a:rPr lang="ko-KR" altLang="en-US" sz="2800" dirty="0" err="1" smtClean="0"/>
              <a:t>실제값</a:t>
            </a:r>
            <a:r>
              <a:rPr lang="en-US" altLang="ko-KR" sz="2800" dirty="0" smtClean="0"/>
              <a:t>(2024</a:t>
            </a:r>
            <a:r>
              <a:rPr lang="ko-KR" altLang="en-US" sz="2800" dirty="0" smtClean="0"/>
              <a:t>년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err="1" smtClean="0"/>
              <a:t>예측값</a:t>
            </a:r>
            <a:r>
              <a:rPr lang="en-US" altLang="ko-KR" sz="2800" dirty="0" smtClean="0"/>
              <a:t>(2021~2023 </a:t>
            </a:r>
            <a:r>
              <a:rPr lang="ko-KR" altLang="en-US" sz="2800" dirty="0" smtClean="0"/>
              <a:t>데이터 사용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4</a:t>
            </a:r>
            <a:r>
              <a:rPr lang="ko-KR" altLang="en-US" sz="2800" dirty="0" smtClean="0"/>
              <a:t>단계 범위로 변환하고</a:t>
            </a:r>
            <a:r>
              <a:rPr lang="en-US" altLang="ko-KR" sz="2800" dirty="0" smtClean="0"/>
              <a:t>,</a:t>
            </a:r>
            <a:br>
              <a:rPr lang="en-US" altLang="ko-KR" sz="2800" dirty="0" smtClean="0"/>
            </a:br>
            <a:r>
              <a:rPr lang="ko-KR" altLang="en-US" sz="2800" dirty="0" smtClean="0"/>
              <a:t>예측 정확도 측정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60459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9918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미세먼지농도 예측</a:t>
            </a:r>
            <a:endParaRPr lang="en-US" altLang="ko-KR" sz="2800" b="1" dirty="0" smtClean="0"/>
          </a:p>
        </p:txBody>
      </p:sp>
      <p:sp>
        <p:nvSpPr>
          <p:cNvPr id="12" name="TextBox 2"/>
          <p:cNvSpPr txBox="1"/>
          <p:nvPr/>
        </p:nvSpPr>
        <p:spPr>
          <a:xfrm>
            <a:off x="1142657" y="6901779"/>
            <a:ext cx="6922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함수를 활용하여 </a:t>
            </a:r>
            <a:r>
              <a:rPr lang="en-US" altLang="ko-KR" sz="2800" dirty="0" smtClean="0"/>
              <a:t>2024</a:t>
            </a:r>
            <a:r>
              <a:rPr lang="ko-KR" altLang="en-US" sz="2800" dirty="0" smtClean="0"/>
              <a:t>년 미세먼지 농도를 지역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err="1" smtClean="0"/>
              <a:t>시간별로</a:t>
            </a:r>
            <a:r>
              <a:rPr lang="ko-KR" altLang="en-US" sz="2800" dirty="0" smtClean="0"/>
              <a:t> 예측하고 </a:t>
            </a:r>
            <a:r>
              <a:rPr lang="ko-KR" altLang="en-US" sz="2800" dirty="0" err="1" smtClean="0"/>
              <a:t>예측치를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저장</a:t>
            </a:r>
            <a:endParaRPr lang="en-US" altLang="ko-KR" sz="2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910691"/>
            <a:ext cx="6925399" cy="27852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516" y="3410552"/>
            <a:ext cx="8487263" cy="174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16" y="5101292"/>
            <a:ext cx="8487263" cy="265268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8227768" y="4820840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/>
          <p:cNvSpPr txBox="1"/>
          <p:nvPr/>
        </p:nvSpPr>
        <p:spPr>
          <a:xfrm>
            <a:off x="9162516" y="1863412"/>
            <a:ext cx="7697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하나의 지역 예측하는데 </a:t>
            </a:r>
            <a:r>
              <a:rPr lang="en-US" altLang="ko-KR" sz="2800" dirty="0" smtClean="0"/>
              <a:t>15~30</a:t>
            </a:r>
            <a:r>
              <a:rPr lang="ko-KR" altLang="en-US" sz="2800" dirty="0" smtClean="0"/>
              <a:t>분 소요</a:t>
            </a:r>
            <a:r>
              <a:rPr lang="en-US" altLang="ko-KR" sz="2800" dirty="0" smtClean="0"/>
              <a:t>, </a:t>
            </a:r>
          </a:p>
          <a:p>
            <a:r>
              <a:rPr lang="ko-KR" altLang="en-US" sz="2800" dirty="0" smtClean="0"/>
              <a:t>처음에는 일일이 실행하다가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문을 이용하여 예측 진행</a:t>
            </a:r>
            <a:endParaRPr lang="en-US" altLang="ko-KR" sz="28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516" y="7683929"/>
            <a:ext cx="8487263" cy="20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088" y="5137779"/>
            <a:ext cx="11352691" cy="4574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966" y="3639369"/>
            <a:ext cx="13178018" cy="141632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346976" y="4525664"/>
            <a:ext cx="1828800" cy="3852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677" y="2748358"/>
            <a:ext cx="11352691" cy="112289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4" idx="0"/>
            <a:endCxn id="15" idx="2"/>
          </p:cNvCxnSpPr>
          <p:nvPr/>
        </p:nvCxnSpPr>
        <p:spPr>
          <a:xfrm flipV="1">
            <a:off x="11261376" y="3871248"/>
            <a:ext cx="692647" cy="65441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2"/>
          <p:cNvSpPr txBox="1"/>
          <p:nvPr/>
        </p:nvSpPr>
        <p:spPr>
          <a:xfrm>
            <a:off x="1058966" y="5796912"/>
            <a:ext cx="5164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사용자가 지역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군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구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 일시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연도</a:t>
            </a:r>
            <a:r>
              <a:rPr lang="en-US" altLang="ko-KR" sz="2800" dirty="0"/>
              <a:t>/</a:t>
            </a:r>
            <a:r>
              <a:rPr lang="ko-KR" altLang="en-US" sz="2800" dirty="0" smtClean="0"/>
              <a:t>월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시간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endParaRPr lang="en-US" altLang="ko-KR" sz="2800" dirty="0" smtClean="0"/>
          </a:p>
          <a:p>
            <a:r>
              <a:rPr lang="ko-KR" altLang="en-US" sz="2800" dirty="0" smtClean="0"/>
              <a:t>선택하면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데이터를 </a:t>
            </a:r>
            <a:r>
              <a:rPr lang="ko-KR" altLang="en-US" sz="2800" dirty="0" err="1" smtClean="0"/>
              <a:t>입력받아서</a:t>
            </a:r>
            <a:r>
              <a:rPr lang="ko-KR" altLang="en-US" sz="2800" dirty="0" smtClean="0"/>
              <a:t> 변수에 저장하고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그래프를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그리는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함수를 실행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2354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611" y="3222291"/>
            <a:ext cx="10986776" cy="62614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445" y="726225"/>
            <a:ext cx="8277225" cy="47720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TextBox 2"/>
          <p:cNvSpPr txBox="1"/>
          <p:nvPr/>
        </p:nvSpPr>
        <p:spPr>
          <a:xfrm>
            <a:off x="12424498" y="6184963"/>
            <a:ext cx="51648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사용자가 선택한 지역과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날짜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시간 데이터에 따라</a:t>
            </a:r>
            <a:endParaRPr lang="en-US" altLang="ko-KR" sz="2800" dirty="0" smtClean="0"/>
          </a:p>
          <a:p>
            <a:r>
              <a:rPr lang="ko-KR" altLang="en-US" sz="2800" dirty="0" smtClean="0"/>
              <a:t>미세먼지농도 </a:t>
            </a:r>
            <a:r>
              <a:rPr lang="ko-KR" altLang="en-US" sz="2800" dirty="0" err="1" smtClean="0"/>
              <a:t>예측치를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그래프로 그리고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미세먼지농도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단계에 따라 그래프의 배경과 선 색을 변경하도록 작성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3651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82" y="3462823"/>
            <a:ext cx="11024574" cy="62493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775" y="2589018"/>
            <a:ext cx="11187185" cy="113588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27914" y="2646012"/>
            <a:ext cx="1600518" cy="3308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989543" y="3310395"/>
            <a:ext cx="1600518" cy="2997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15" idx="0"/>
          </p:cNvCxnSpPr>
          <p:nvPr/>
        </p:nvCxnSpPr>
        <p:spPr>
          <a:xfrm>
            <a:off x="10128432" y="2811433"/>
            <a:ext cx="6661370" cy="49896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화살표 연결선 16"/>
          <p:cNvCxnSpPr>
            <a:stCxn id="15" idx="2"/>
          </p:cNvCxnSpPr>
          <p:nvPr/>
        </p:nvCxnSpPr>
        <p:spPr>
          <a:xfrm flipH="1">
            <a:off x="12059367" y="3610126"/>
            <a:ext cx="4730435" cy="1113141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37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6738" y="1916689"/>
            <a:ext cx="7715274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endParaRPr lang="en-US" altLang="ko-KR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저장된 데이터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DB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삽입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0065775" y="2040173"/>
            <a:ext cx="638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 smtClean="0"/>
              <a:t>전세계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 사이트에서 제공받은 </a:t>
            </a:r>
            <a:r>
              <a:rPr lang="en-US" altLang="ko-KR" sz="2400" dirty="0" smtClean="0"/>
              <a:t>csv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city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컬럼을 추가 후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646" y="3319252"/>
            <a:ext cx="5199462" cy="2232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646" y="5838996"/>
            <a:ext cx="7178480" cy="366845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052441" y="6458896"/>
            <a:ext cx="838354" cy="2286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4" idx="2"/>
            <a:endCxn id="18" idx="3"/>
          </p:cNvCxnSpPr>
          <p:nvPr/>
        </p:nvCxnSpPr>
        <p:spPr>
          <a:xfrm>
            <a:off x="12872136" y="5641171"/>
            <a:ext cx="18659" cy="93204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10204646" y="3274634"/>
            <a:ext cx="5334980" cy="2366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151" y="5425454"/>
            <a:ext cx="6344397" cy="28026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837849" y="5295457"/>
            <a:ext cx="6563179" cy="30786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66786" y="9027520"/>
            <a:ext cx="5487408" cy="2339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3" idx="3"/>
          </p:cNvCxnSpPr>
          <p:nvPr/>
        </p:nvCxnSpPr>
        <p:spPr>
          <a:xfrm flipH="1" flipV="1">
            <a:off x="8401028" y="6834765"/>
            <a:ext cx="2565758" cy="230975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2"/>
          <p:cNvSpPr txBox="1"/>
          <p:nvPr/>
        </p:nvSpPr>
        <p:spPr>
          <a:xfrm>
            <a:off x="1837849" y="4810767"/>
            <a:ext cx="69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는 예측 모델을 만들 때 사용됩니다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0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3435" y="1622657"/>
            <a:ext cx="7876296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API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크롤링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+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스케쥴링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9015922" y="1028501"/>
            <a:ext cx="815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데이터프레임의 오늘 날짜인 </a:t>
            </a:r>
            <a:r>
              <a:rPr lang="en-US" altLang="ko-KR" sz="2400" dirty="0" err="1" smtClean="0"/>
              <a:t>kdate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컬럼을 추가해 오늘 </a:t>
            </a:r>
            <a:r>
              <a:rPr lang="en-US" altLang="ko-KR" sz="2400" dirty="0" smtClean="0"/>
              <a:t>	</a:t>
            </a:r>
            <a:r>
              <a:rPr lang="ko-KR" altLang="en-US" sz="2400" dirty="0" smtClean="0"/>
              <a:t>날짜의 데이터로 테이블에 저장한다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22862" y="3314712"/>
            <a:ext cx="7249106" cy="2468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49" y="3400438"/>
            <a:ext cx="7003739" cy="22592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464" y="1859498"/>
            <a:ext cx="8045253" cy="7647957"/>
          </a:xfrm>
          <a:prstGeom prst="rect">
            <a:avLst/>
          </a:prstGeom>
        </p:spPr>
      </p:pic>
      <p:sp>
        <p:nvSpPr>
          <p:cNvPr id="44" name="TextBox 2"/>
          <p:cNvSpPr txBox="1"/>
          <p:nvPr/>
        </p:nvSpPr>
        <p:spPr>
          <a:xfrm>
            <a:off x="1299952" y="2777334"/>
            <a:ext cx="709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리스트에 해당 도시 코드를 리스트 형태로 담고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1383578" y="2386632"/>
            <a:ext cx="1981564" cy="3087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33" idx="3"/>
            <a:endCxn id="24" idx="1"/>
          </p:cNvCxnSpPr>
          <p:nvPr/>
        </p:nvCxnSpPr>
        <p:spPr>
          <a:xfrm flipV="1">
            <a:off x="8471968" y="2541012"/>
            <a:ext cx="2911610" cy="200815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70" y="6925998"/>
            <a:ext cx="7870303" cy="2600011"/>
          </a:xfrm>
          <a:prstGeom prst="rect">
            <a:avLst/>
          </a:prstGeom>
        </p:spPr>
      </p:pic>
      <p:sp>
        <p:nvSpPr>
          <p:cNvPr id="58" name="TextBox 2"/>
          <p:cNvSpPr txBox="1"/>
          <p:nvPr/>
        </p:nvSpPr>
        <p:spPr>
          <a:xfrm>
            <a:off x="940370" y="6013732"/>
            <a:ext cx="7377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만들어진 해당 함수는 스프링 서버에서 </a:t>
            </a:r>
            <a:r>
              <a:rPr lang="ko-KR" altLang="en-US" sz="2400" dirty="0" err="1" smtClean="0"/>
              <a:t>스케쥴러를</a:t>
            </a:r>
            <a:r>
              <a:rPr lang="ko-KR" altLang="en-US" sz="2400" dirty="0" smtClean="0"/>
              <a:t> 통해 매일매일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저장됩니다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9007" y="2740731"/>
            <a:ext cx="8302688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 가공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1869007" y="4079451"/>
            <a:ext cx="4372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 smtClean="0"/>
              <a:t>모델을 만들기 위한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에서 조회 후 데이터프레임에 담아서 두개의 데이터를 병합 후 출력했습니다</a:t>
            </a:r>
            <a:r>
              <a:rPr lang="en-US" altLang="ko-KR" sz="2400" dirty="0" smtClean="0"/>
              <a:t>. 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76" y="773686"/>
            <a:ext cx="8526174" cy="5583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58" y="6756926"/>
            <a:ext cx="12499096" cy="28493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31312" y="6691228"/>
            <a:ext cx="12727738" cy="296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77075" y="5862056"/>
            <a:ext cx="1530477" cy="312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21" idx="0"/>
          </p:cNvCxnSpPr>
          <p:nvPr/>
        </p:nvCxnSpPr>
        <p:spPr>
          <a:xfrm>
            <a:off x="10207552" y="6018444"/>
            <a:ext cx="187629" cy="67278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27" y="1759726"/>
            <a:ext cx="5955339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849768" y="3180723"/>
            <a:ext cx="616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독립변수가 해당 도시의 각각 미세먼지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종속변수가 중국의 미세먼지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초미세먼지를 둔 선형회귀분석 모델을 만들고</a:t>
            </a:r>
            <a:endParaRPr lang="en-US" altLang="ko-KR" sz="24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68" y="4758832"/>
            <a:ext cx="6023198" cy="47834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155" y="3161773"/>
            <a:ext cx="9799068" cy="3333582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459797" y="3161772"/>
            <a:ext cx="5183697" cy="13710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26028" y="8429614"/>
            <a:ext cx="2661282" cy="1112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50" idx="3"/>
            <a:endCxn id="49" idx="1"/>
          </p:cNvCxnSpPr>
          <p:nvPr/>
        </p:nvCxnSpPr>
        <p:spPr>
          <a:xfrm flipV="1">
            <a:off x="4287310" y="3847318"/>
            <a:ext cx="3172487" cy="5138654"/>
          </a:xfrm>
          <a:prstGeom prst="bentConnector3">
            <a:avLst>
              <a:gd name="adj1" fmla="val 8099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330" y="6773668"/>
            <a:ext cx="9707254" cy="262719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7018633" y="6723762"/>
            <a:ext cx="9943122" cy="27599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459797" y="6128579"/>
            <a:ext cx="6250693" cy="3802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2"/>
            <a:endCxn id="53" idx="0"/>
          </p:cNvCxnSpPr>
          <p:nvPr/>
        </p:nvCxnSpPr>
        <p:spPr>
          <a:xfrm rot="16200000" flipH="1">
            <a:off x="11144151" y="5949862"/>
            <a:ext cx="264798" cy="138281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2"/>
          <p:cNvSpPr txBox="1"/>
          <p:nvPr/>
        </p:nvSpPr>
        <p:spPr>
          <a:xfrm>
            <a:off x="7018633" y="2279906"/>
            <a:ext cx="965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선형회귀모델을 기반으로 미래 예측 데이터를 만들어서 실제 있는 데이터와 병합했습니다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예측된 데이터 정확도 측정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9141181" y="2844067"/>
            <a:ext cx="77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변환하는 함수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비교하는 함수를 만들고 이전에 합친 데이터에 적용시켰습니다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아래는 적용된 데이터프레임의 값이고 일치 정확도는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 smtClean="0"/>
              <a:t>: 90%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62% </a:t>
            </a:r>
            <a:r>
              <a:rPr lang="ko-KR" altLang="en-US" sz="2400" dirty="0" smtClean="0"/>
              <a:t>가 나왔습니다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2" y="6444565"/>
            <a:ext cx="4776527" cy="3175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88" y="946695"/>
            <a:ext cx="10857967" cy="15233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57826" y="1346734"/>
            <a:ext cx="4191770" cy="276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80719" y="6734508"/>
            <a:ext cx="2805046" cy="338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7" y="3739311"/>
            <a:ext cx="7037827" cy="2543495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0" idx="3"/>
            <a:endCxn id="37" idx="1"/>
          </p:cNvCxnSpPr>
          <p:nvPr/>
        </p:nvCxnSpPr>
        <p:spPr>
          <a:xfrm flipV="1">
            <a:off x="3885765" y="1754199"/>
            <a:ext cx="5872646" cy="5149399"/>
          </a:xfrm>
          <a:prstGeom prst="bentConnector3">
            <a:avLst>
              <a:gd name="adj1" fmla="val 45593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9758411" y="1610069"/>
            <a:ext cx="5180459" cy="2882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82752" y="4035342"/>
            <a:ext cx="2851299" cy="2658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22" idx="1"/>
          </p:cNvCxnSpPr>
          <p:nvPr/>
        </p:nvCxnSpPr>
        <p:spPr>
          <a:xfrm flipV="1">
            <a:off x="3834051" y="1485167"/>
            <a:ext cx="5923775" cy="2683093"/>
          </a:xfrm>
          <a:prstGeom prst="bentConnector3">
            <a:avLst>
              <a:gd name="adj1" fmla="val 4068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538" y="7192881"/>
            <a:ext cx="9950938" cy="22767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193" y="4507023"/>
            <a:ext cx="8955283" cy="24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12566167" y="5235875"/>
            <a:ext cx="45065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만든 데이터를 가지고 </a:t>
            </a:r>
            <a:r>
              <a:rPr lang="ko-KR" altLang="en-US" sz="2400" dirty="0" err="1" smtClean="0"/>
              <a:t>결정계수</a:t>
            </a:r>
            <a:r>
              <a:rPr lang="en-US" altLang="ko-KR" sz="2400" dirty="0" smtClean="0"/>
              <a:t>(r2)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RMSE</a:t>
            </a:r>
            <a:r>
              <a:rPr lang="ko-KR" altLang="en-US" sz="2400" dirty="0" smtClean="0"/>
              <a:t>를 계산했습니다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0.49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/>
              <a:t>RMSE : 3.39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0.34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RMSE : </a:t>
            </a:r>
            <a:r>
              <a:rPr lang="en-US" altLang="ko-KR" sz="2400" dirty="0" smtClean="0"/>
              <a:t>2.74</a:t>
            </a:r>
          </a:p>
          <a:p>
            <a:endParaRPr lang="en-US" altLang="ko-KR" sz="1600" dirty="0" smtClean="0"/>
          </a:p>
          <a:p>
            <a:r>
              <a:rPr lang="ko-KR" altLang="en-US" sz="2400" dirty="0" smtClean="0"/>
              <a:t>결과는 위처럼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7" y="2637822"/>
            <a:ext cx="7811758" cy="2211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7" y="4947757"/>
            <a:ext cx="11045023" cy="2149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57" y="7168041"/>
            <a:ext cx="11354348" cy="25090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92464" y="2950376"/>
            <a:ext cx="3200988" cy="204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1"/>
            <a:endCxn id="36" idx="1"/>
          </p:cNvCxnSpPr>
          <p:nvPr/>
        </p:nvCxnSpPr>
        <p:spPr>
          <a:xfrm rot="10800000" flipH="1" flipV="1">
            <a:off x="1592464" y="3052457"/>
            <a:ext cx="2362634" cy="2330102"/>
          </a:xfrm>
          <a:prstGeom prst="bentConnector3">
            <a:avLst>
              <a:gd name="adj1" fmla="val -967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3955098" y="5235875"/>
            <a:ext cx="3124774" cy="293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55098" y="5687078"/>
            <a:ext cx="2947202" cy="2774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1"/>
          <p:cNvCxnSpPr>
            <a:stCxn id="45" idx="1"/>
            <a:endCxn id="38" idx="1"/>
          </p:cNvCxnSpPr>
          <p:nvPr/>
        </p:nvCxnSpPr>
        <p:spPr>
          <a:xfrm rot="10800000" flipH="1" flipV="1">
            <a:off x="1617062" y="4100606"/>
            <a:ext cx="2338036" cy="1725220"/>
          </a:xfrm>
          <a:prstGeom prst="bentConnector3">
            <a:avLst>
              <a:gd name="adj1" fmla="val -977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/>
          <p:cNvSpPr/>
          <p:nvPr/>
        </p:nvSpPr>
        <p:spPr>
          <a:xfrm>
            <a:off x="1617062" y="3996321"/>
            <a:ext cx="2947748" cy="208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207" y="1982253"/>
            <a:ext cx="7707689" cy="2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6759143" y="5366274"/>
            <a:ext cx="4893569" cy="4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400" b="1" dirty="0" smtClean="0"/>
          </a:p>
          <a:p>
            <a:r>
              <a:rPr lang="ko-KR" altLang="en-US" sz="2400" dirty="0" smtClean="0"/>
              <a:t>웹 </a:t>
            </a:r>
            <a:r>
              <a:rPr lang="ko-KR" altLang="en-US" sz="2400" dirty="0" err="1" smtClean="0"/>
              <a:t>크롤링을</a:t>
            </a:r>
            <a:r>
              <a:rPr lang="ko-KR" altLang="en-US" sz="2400" dirty="0" smtClean="0"/>
              <a:t> 통해서 전 세계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사이트에서 </a:t>
            </a:r>
            <a:r>
              <a:rPr lang="ko-KR" altLang="en-US" sz="2400" dirty="0" err="1" smtClean="0"/>
              <a:t>대기질이</a:t>
            </a:r>
            <a:r>
              <a:rPr lang="ko-KR" altLang="en-US" sz="2400" dirty="0" smtClean="0"/>
              <a:t> 좋은 순위를 메인페이지에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구현했습니다</a:t>
            </a:r>
            <a:r>
              <a:rPr lang="en-US" altLang="ko-KR" sz="2400" dirty="0" smtClean="0"/>
              <a:t>. 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컨트롤러에서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을 불러와 태그로 데이터 </a:t>
            </a:r>
            <a:r>
              <a:rPr lang="ko-KR" altLang="en-US" sz="2400" dirty="0" err="1" smtClean="0"/>
              <a:t>파싱</a:t>
            </a:r>
            <a:r>
              <a:rPr lang="ko-KR" altLang="en-US" sz="2400" dirty="0" smtClean="0"/>
              <a:t> 후 필요한 데이터를 리스트에 담아서 뷰로 전송하였습니다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76" y="3906996"/>
            <a:ext cx="6054281" cy="5739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09" y="597510"/>
            <a:ext cx="12038464" cy="4674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1245" y="4544836"/>
            <a:ext cx="2514714" cy="5102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5023" y="4544837"/>
            <a:ext cx="2506222" cy="5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14" y="3033196"/>
            <a:ext cx="7424614" cy="3921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640" y="2495622"/>
            <a:ext cx="7557039" cy="2021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145" y="7097197"/>
            <a:ext cx="4540040" cy="2562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617" y="4620261"/>
            <a:ext cx="6137435" cy="2409392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6630275" y="853735"/>
            <a:ext cx="9735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파이썬에서</a:t>
            </a:r>
            <a:r>
              <a:rPr lang="ko-KR" altLang="en-US" sz="2400" dirty="0" smtClean="0"/>
              <a:t> 예측한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담고 그것을 스프링 서버에서 꺼내서 컨트롤러에서 꺼내 뷰에 전송하였습니다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또한 </a:t>
            </a:r>
            <a:r>
              <a:rPr lang="en-US" altLang="ko-KR" sz="2400" dirty="0" err="1" smtClean="0"/>
              <a:t>addObject</a:t>
            </a:r>
            <a:r>
              <a:rPr lang="ko-KR" altLang="en-US" sz="2400" dirty="0" smtClean="0"/>
              <a:t>를 통해 해당 페이지에서 사용하는 도시 리스트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 날짜에 미세먼지가 가장 좋은 도시를 함께 추가하여 뷰로 전송했습니다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84" y="7531711"/>
            <a:ext cx="4033209" cy="2092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647" y="7589930"/>
            <a:ext cx="4361883" cy="2034325"/>
          </a:xfrm>
          <a:prstGeom prst="rect">
            <a:avLst/>
          </a:prstGeom>
        </p:spPr>
      </p:pic>
      <p:cxnSp>
        <p:nvCxnSpPr>
          <p:cNvPr id="23" name="직선 화살표 연결선 31"/>
          <p:cNvCxnSpPr>
            <a:stCxn id="30" idx="1"/>
            <a:endCxn id="25" idx="1"/>
          </p:cNvCxnSpPr>
          <p:nvPr/>
        </p:nvCxnSpPr>
        <p:spPr>
          <a:xfrm rot="10800000" flipV="1">
            <a:off x="750774" y="4074507"/>
            <a:ext cx="518984" cy="4509505"/>
          </a:xfrm>
          <a:prstGeom prst="bentConnector3">
            <a:avLst>
              <a:gd name="adj1" fmla="val 14404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9401703" y="7006055"/>
            <a:ext cx="4766071" cy="27379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0774" y="7498995"/>
            <a:ext cx="4118892" cy="2170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12274" y="7498995"/>
            <a:ext cx="4530498" cy="21602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69758" y="3952175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93821" y="4222671"/>
            <a:ext cx="3118562" cy="2309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1"/>
          <p:cNvCxnSpPr>
            <a:stCxn id="34" idx="1"/>
            <a:endCxn id="26" idx="0"/>
          </p:cNvCxnSpPr>
          <p:nvPr/>
        </p:nvCxnSpPr>
        <p:spPr>
          <a:xfrm rot="10800000" flipH="1" flipV="1">
            <a:off x="1293821" y="4338137"/>
            <a:ext cx="5883702" cy="3160857"/>
          </a:xfrm>
          <a:prstGeom prst="bentConnector4">
            <a:avLst>
              <a:gd name="adj1" fmla="val -3885"/>
              <a:gd name="adj2" fmla="val 8730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1296512" y="3719562"/>
            <a:ext cx="3878009" cy="219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stCxn id="39" idx="3"/>
            <a:endCxn id="6" idx="1"/>
          </p:cNvCxnSpPr>
          <p:nvPr/>
        </p:nvCxnSpPr>
        <p:spPr>
          <a:xfrm>
            <a:off x="5174521" y="3829505"/>
            <a:ext cx="4322624" cy="4548700"/>
          </a:xfrm>
          <a:prstGeom prst="bentConnector3">
            <a:avLst>
              <a:gd name="adj1" fmla="val 7754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11019666" y="4549575"/>
            <a:ext cx="6349096" cy="25476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31"/>
          <p:cNvCxnSpPr>
            <a:stCxn id="54" idx="3"/>
            <a:endCxn id="47" idx="0"/>
          </p:cNvCxnSpPr>
          <p:nvPr/>
        </p:nvCxnSpPr>
        <p:spPr>
          <a:xfrm>
            <a:off x="12950943" y="3863961"/>
            <a:ext cx="1243271" cy="685614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직사각형 53"/>
          <p:cNvSpPr/>
          <p:nvPr/>
        </p:nvSpPr>
        <p:spPr>
          <a:xfrm>
            <a:off x="9254054" y="3741628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8959" y="495213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5442" y="168343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1095442" y="2422212"/>
            <a:ext cx="90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컨트롤러에서 받아온 데이터를 뷰에 전송하고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비동기로 처리했습니다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도시와 날짜를 선택하게 되면 값이 바뀌고 값에 해당하는 측정 기준 색상이 바뀌게 됩니다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7" y="3803439"/>
            <a:ext cx="9877881" cy="2374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87" y="6865876"/>
            <a:ext cx="9898896" cy="236438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99986" y="6270694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3000" y="566691"/>
            <a:ext cx="6607269" cy="4693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0891" y="5256240"/>
            <a:ext cx="6599377" cy="44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10/12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787173" y="2686822"/>
            <a:ext cx="889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3" y="3584543"/>
            <a:ext cx="9720364" cy="4465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3" y="4053203"/>
            <a:ext cx="9741128" cy="2471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05" y="7124243"/>
            <a:ext cx="9709971" cy="2523554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>
            <a:off x="5451292" y="6568375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4075" y="5969287"/>
            <a:ext cx="6404687" cy="3571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6791" y="4237185"/>
            <a:ext cx="6987373" cy="1664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6498" y="616439"/>
            <a:ext cx="5917666" cy="35568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547919" y="568794"/>
            <a:ext cx="5971389" cy="360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1"/>
          <p:cNvCxnSpPr>
            <a:stCxn id="33" idx="3"/>
            <a:endCxn id="37" idx="3"/>
          </p:cNvCxnSpPr>
          <p:nvPr/>
        </p:nvCxnSpPr>
        <p:spPr>
          <a:xfrm flipH="1">
            <a:off x="17368762" y="2371064"/>
            <a:ext cx="150546" cy="2870782"/>
          </a:xfrm>
          <a:prstGeom prst="bentConnector3">
            <a:avLst>
              <a:gd name="adj1" fmla="val -15184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12567280" y="5115519"/>
            <a:ext cx="4801482" cy="2526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791" y="150425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00598" y="2143996"/>
            <a:ext cx="711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5" y="3381514"/>
            <a:ext cx="7521400" cy="296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7" y="6798606"/>
            <a:ext cx="7521400" cy="2865295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4488596" y="6390538"/>
            <a:ext cx="229779" cy="4245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88596" y="3368787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88596" y="6693738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574" y="1482457"/>
            <a:ext cx="7003330" cy="81747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509502" y="1405279"/>
            <a:ext cx="7207737" cy="8383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028" y="6020294"/>
            <a:ext cx="4427553" cy="363691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47179" y="8035662"/>
            <a:ext cx="3301171" cy="3048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31"/>
          <p:cNvCxnSpPr>
            <a:stCxn id="25" idx="1"/>
            <a:endCxn id="29" idx="1"/>
          </p:cNvCxnSpPr>
          <p:nvPr/>
        </p:nvCxnSpPr>
        <p:spPr>
          <a:xfrm rot="10800000" flipV="1">
            <a:off x="4488596" y="3625684"/>
            <a:ext cx="12700" cy="3324951"/>
          </a:xfrm>
          <a:prstGeom prst="bentConnector3">
            <a:avLst>
              <a:gd name="adj1" fmla="val 2733962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화살표 연결선 31"/>
          <p:cNvCxnSpPr>
            <a:endCxn id="39" idx="1"/>
          </p:cNvCxnSpPr>
          <p:nvPr/>
        </p:nvCxnSpPr>
        <p:spPr>
          <a:xfrm rot="5400000">
            <a:off x="7555937" y="5234525"/>
            <a:ext cx="5044808" cy="862324"/>
          </a:xfrm>
          <a:prstGeom prst="bentConnector4">
            <a:avLst>
              <a:gd name="adj1" fmla="val 5398"/>
              <a:gd name="adj2" fmla="val 18653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66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405" y="208917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11053" y="3092383"/>
            <a:ext cx="118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관광지 목록 중 원하는 날짜와 원하는 관광지의 예측정보 보러 가기를 누르면 선택한 날짜와 관광지의 값을 </a:t>
            </a:r>
            <a:r>
              <a:rPr lang="en-US" altLang="ko-KR" sz="2400" dirty="0" smtClean="0"/>
              <a:t>VO</a:t>
            </a:r>
            <a:r>
              <a:rPr lang="ko-KR" altLang="en-US" sz="2400" dirty="0" smtClean="0"/>
              <a:t>에 담아서 예측 페이지로 전송됩니다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해당 코드입니다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4" name="아래쪽 화살표 23"/>
          <p:cNvSpPr/>
          <p:nvPr/>
        </p:nvSpPr>
        <p:spPr>
          <a:xfrm>
            <a:off x="5210689" y="6342435"/>
            <a:ext cx="422303" cy="3813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4" y="4148749"/>
            <a:ext cx="9478698" cy="21338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506796" y="5232900"/>
            <a:ext cx="1619017" cy="4893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2" y="6994895"/>
            <a:ext cx="9570055" cy="232922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721285" y="4210007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1"/>
          <p:cNvCxnSpPr/>
          <p:nvPr/>
        </p:nvCxnSpPr>
        <p:spPr>
          <a:xfrm rot="10800000" flipV="1">
            <a:off x="7102729" y="4471844"/>
            <a:ext cx="618556" cy="2594700"/>
          </a:xfrm>
          <a:prstGeom prst="bentConnector3">
            <a:avLst>
              <a:gd name="adj1" fmla="val 13695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7000773" y="6958687"/>
            <a:ext cx="2339777" cy="472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26900" y="5431487"/>
            <a:ext cx="1840330" cy="3490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426536" y="6982168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endCxn id="40" idx="1"/>
          </p:cNvCxnSpPr>
          <p:nvPr/>
        </p:nvCxnSpPr>
        <p:spPr>
          <a:xfrm rot="5400000">
            <a:off x="3662006" y="6366384"/>
            <a:ext cx="1629424" cy="100364"/>
          </a:xfrm>
          <a:prstGeom prst="bentConnector4">
            <a:avLst>
              <a:gd name="adj1" fmla="val 1062"/>
              <a:gd name="adj2" fmla="val 327771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71" y="4615857"/>
            <a:ext cx="7185121" cy="45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38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기사 스크랩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72" y="3181932"/>
            <a:ext cx="7754432" cy="3000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50" y="6884232"/>
            <a:ext cx="7078063" cy="16766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5642" y="1784579"/>
            <a:ext cx="4922779" cy="38678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5962" y="5807995"/>
            <a:ext cx="8849960" cy="704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9738" y="6462591"/>
            <a:ext cx="592537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38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기사 스크랩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107" y="3063369"/>
            <a:ext cx="8849960" cy="704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245" y="3768317"/>
            <a:ext cx="9528581" cy="57281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296" y="2407156"/>
            <a:ext cx="8497486" cy="533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3826" y="3645578"/>
            <a:ext cx="7092433" cy="5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38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보령 화력발전소와 주변 지역의 미세먼지의 관련도 분석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931" y="4756825"/>
            <a:ext cx="7617499" cy="144414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8477" y="2859919"/>
            <a:ext cx="8107796" cy="64008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1931" y="3234181"/>
            <a:ext cx="76216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공공데이터포털에서 화력발전소의 미세먼지 배출량을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api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2022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년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~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12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월의 데이터를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BeautifulSoup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파씽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그리고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DataFrame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으로 전환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r="41770" b="2588"/>
          <a:stretch/>
        </p:blipFill>
        <p:spPr>
          <a:xfrm>
            <a:off x="1061931" y="6313935"/>
            <a:ext cx="7617499" cy="3071605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3" name="타원 2"/>
          <p:cNvSpPr/>
          <p:nvPr/>
        </p:nvSpPr>
        <p:spPr>
          <a:xfrm>
            <a:off x="1516250" y="5712427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252375" y="3234181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7" name="구부러진 연결선 6"/>
          <p:cNvCxnSpPr>
            <a:stCxn id="3" idx="4"/>
            <a:endCxn id="24" idx="4"/>
          </p:cNvCxnSpPr>
          <p:nvPr/>
        </p:nvCxnSpPr>
        <p:spPr>
          <a:xfrm rot="5400000" flipH="1" flipV="1">
            <a:off x="6488152" y="-983728"/>
            <a:ext cx="2478246" cy="11736125"/>
          </a:xfrm>
          <a:prstGeom prst="curvedConnector3">
            <a:avLst>
              <a:gd name="adj1" fmla="val 26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71148" y="8782853"/>
            <a:ext cx="1295638" cy="4505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14" name="구부러진 연결선 13"/>
          <p:cNvCxnSpPr>
            <a:stCxn id="10" idx="0"/>
          </p:cNvCxnSpPr>
          <p:nvPr/>
        </p:nvCxnSpPr>
        <p:spPr>
          <a:xfrm rot="16200000" flipV="1">
            <a:off x="9032642" y="7496527"/>
            <a:ext cx="933115" cy="163953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64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39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4" y="4070826"/>
            <a:ext cx="11367365" cy="1574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3435" y="2648743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분석하기 위해서는 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시간대 별로 되어 있는 데이터의 형식을 년과 월만 있는 형식으로 바꿔줘야 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4941"/>
          <a:stretch/>
        </p:blipFill>
        <p:spPr>
          <a:xfrm>
            <a:off x="1063434" y="5867482"/>
            <a:ext cx="16381542" cy="378417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507032" y="4301177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713197" y="5818086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stCxn id="2" idx="4"/>
            <a:endCxn id="19" idx="0"/>
          </p:cNvCxnSpPr>
          <p:nvPr/>
        </p:nvCxnSpPr>
        <p:spPr>
          <a:xfrm rot="16200000" flipH="1">
            <a:off x="9423265" y="-1814810"/>
            <a:ext cx="1059625" cy="1420616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74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40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66" y="3671516"/>
            <a:ext cx="14547577" cy="16966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3435" y="2608042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분석할 때 필요한 정보를 남겨두고 필요 없는 부분은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drop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4" y="5456233"/>
            <a:ext cx="8378879" cy="41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41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분석을 하기 위해서 아까 만들어 놓은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‘date’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이용해서 그 달의 평균을 구한다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 화력발전소의 미세먼지 발생량의 데이터는 완성입니다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4448558"/>
            <a:ext cx="10651463" cy="104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26" y="5886781"/>
            <a:ext cx="10647261" cy="929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4280" y="2557552"/>
            <a:ext cx="4448916" cy="6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42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보령화력발전소 주변 지역 미세먼지 정보가 필요합니다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아까와 같은 형식으로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먼저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파일로 가지고 왔습니다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08" y="3882668"/>
            <a:ext cx="13544108" cy="12568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08" y="5243840"/>
            <a:ext cx="8685254" cy="43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43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5" y="2561876"/>
            <a:ext cx="107842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파일을 아까와 같이 년과 월로 되게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778899"/>
            <a:ext cx="9834550" cy="7636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5220919"/>
            <a:ext cx="9293662" cy="8784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6797110"/>
            <a:ext cx="10784205" cy="7200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6" y="8200148"/>
            <a:ext cx="10145362" cy="916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9258" y="3454515"/>
            <a:ext cx="2014465" cy="5945921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아래쪽 화살표 1"/>
          <p:cNvSpPr/>
          <p:nvPr/>
        </p:nvSpPr>
        <p:spPr>
          <a:xfrm>
            <a:off x="5479378" y="472674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5479377" y="6347940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5477841" y="775801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11284988" y="6435498"/>
            <a:ext cx="3704270" cy="222302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만들어진 데이터들을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함수로 결합합니다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945" t="2116" b="58503"/>
          <a:stretch/>
        </p:blipFill>
        <p:spPr>
          <a:xfrm>
            <a:off x="1139626" y="3106452"/>
            <a:ext cx="15026930" cy="1981564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624" y="3669360"/>
            <a:ext cx="8216536" cy="5992958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위로 굽은 화살표 1"/>
          <p:cNvSpPr/>
          <p:nvPr/>
        </p:nvSpPr>
        <p:spPr>
          <a:xfrm rot="5400000">
            <a:off x="5029432" y="5233595"/>
            <a:ext cx="2058964" cy="2956484"/>
          </a:xfrm>
          <a:prstGeom prst="bentUpArrow">
            <a:avLst>
              <a:gd name="adj1" fmla="val 25000"/>
              <a:gd name="adj2" fmla="val 27429"/>
              <a:gd name="adj3" fmla="val 27429"/>
            </a:avLst>
          </a:prstGeom>
          <a:solidFill>
            <a:srgbClr val="D9D9D9"/>
          </a:solidFill>
          <a:ln w="28575"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8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상관계수를 확인하고 좀더 직관적으로 확인하기 위해 라인 그래프를 그려보겠습니다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743001"/>
            <a:ext cx="7470805" cy="2844596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321" y="2319613"/>
            <a:ext cx="8848567" cy="640089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1269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9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5" y="2561876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바람의 영향과 지역간의 차이가 있을 수 있어서 보령의 주변의 지역까지 한번에 비교해보겠습니다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5" y="3882291"/>
            <a:ext cx="6854815" cy="5761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440" y="2632354"/>
            <a:ext cx="9485586" cy="350193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6811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45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10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결론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39626" y="3654166"/>
            <a:ext cx="7621400" cy="5677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보령 </a:t>
            </a:r>
            <a:r>
              <a:rPr lang="ko-KR" altLang="en-US" dirty="0"/>
              <a:t>석탄화력발전소의 대기오염물질 배출량 증가가 인근 </a:t>
            </a:r>
            <a:r>
              <a:rPr lang="ko-KR" altLang="en-US" dirty="0" err="1"/>
              <a:t>대기질에</a:t>
            </a:r>
            <a:r>
              <a:rPr lang="ko-KR" altLang="en-US" dirty="0"/>
              <a:t> 미치는 영향을 분석한 연구에서는 발전소의 오염물질 배출량과 인근 대기측정망의 오염물질 농도 사이에 낮은 상관계수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0.6~0.5)</a:t>
            </a:r>
            <a:r>
              <a:rPr lang="ko-KR" altLang="en-US" dirty="0"/>
              <a:t>가 나타났다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대기질이</a:t>
            </a:r>
            <a:r>
              <a:rPr lang="ko-KR" altLang="en-US" dirty="0"/>
              <a:t> 발전소 외 다른 요인의 영향을 많이 받는다는 것을 의미한다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측정소 간 오염물질 농도는 높은 상관계수를 보여 동일한 </a:t>
            </a:r>
            <a:r>
              <a:rPr lang="ko-KR" altLang="en-US" dirty="0" err="1"/>
              <a:t>대기질</a:t>
            </a:r>
            <a:r>
              <a:rPr lang="ko-KR" altLang="en-US" dirty="0"/>
              <a:t> </a:t>
            </a:r>
            <a:r>
              <a:rPr lang="ko-KR" altLang="en-US" dirty="0" err="1"/>
              <a:t>영향권역에</a:t>
            </a:r>
            <a:r>
              <a:rPr lang="ko-KR" altLang="en-US" dirty="0"/>
              <a:t> 속함을 시사했다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대기측정망에서 대형 발전소의 오염물질 </a:t>
            </a:r>
            <a:r>
              <a:rPr lang="ko-KR" altLang="en-US" dirty="0" err="1"/>
              <a:t>배출영향을</a:t>
            </a:r>
            <a:r>
              <a:rPr lang="ko-KR" altLang="en-US" dirty="0"/>
              <a:t> 감지하기 어려운 이유는 다음과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1. 150m </a:t>
            </a:r>
            <a:r>
              <a:rPr lang="ko-KR" altLang="en-US" dirty="0"/>
              <a:t>이상의 높이에서 배출된 오염물질이 지상 대기측정망에서 감지되기 어려움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측정된 </a:t>
            </a:r>
            <a:r>
              <a:rPr lang="ko-KR" altLang="en-US" dirty="0"/>
              <a:t>농도가 기상조건</a:t>
            </a:r>
            <a:r>
              <a:rPr lang="en-US" altLang="ko-KR" dirty="0"/>
              <a:t>(</a:t>
            </a: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  <a:r>
              <a:rPr lang="ko-KR" altLang="en-US" dirty="0"/>
              <a:t>풍향 등</a:t>
            </a:r>
            <a:r>
              <a:rPr lang="en-US" altLang="ko-KR" dirty="0"/>
              <a:t>)</a:t>
            </a:r>
            <a:r>
              <a:rPr lang="ko-KR" altLang="en-US" dirty="0"/>
              <a:t>의 영향을 크게 </a:t>
            </a:r>
            <a:r>
              <a:rPr lang="ko-KR" altLang="en-US" dirty="0" smtClean="0"/>
              <a:t>받음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보령발전본부 전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50" y="3640182"/>
            <a:ext cx="7957184" cy="49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643494" y="8729726"/>
            <a:ext cx="480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※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이미지 출처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한국중부발전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보령발전본부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9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추천해줄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크롤링해서 리스트 안에 넣습니다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598312"/>
            <a:ext cx="5292894" cy="1591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678252"/>
            <a:ext cx="6246454" cy="1571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5" y="7844511"/>
            <a:ext cx="8517025" cy="1057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650" y="3587789"/>
            <a:ext cx="2675523" cy="26755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7786" y="3573414"/>
            <a:ext cx="2172904" cy="20501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6304" y="3587789"/>
            <a:ext cx="2057397" cy="18859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735" y="6759657"/>
            <a:ext cx="9151275" cy="10149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태마파크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크롤링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&amp; DB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843653" y="5212974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3767461" y="7387227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endCxn id="5" idx="1"/>
          </p:cNvCxnSpPr>
          <p:nvPr/>
        </p:nvCxnSpPr>
        <p:spPr>
          <a:xfrm rot="5400000" flipH="1" flipV="1">
            <a:off x="7008578" y="5393941"/>
            <a:ext cx="2962315" cy="190515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42314" y="3354109"/>
            <a:ext cx="8171387" cy="30225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3065372" y="6435169"/>
            <a:ext cx="1026188" cy="2958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8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4" y="2561876"/>
            <a:ext cx="92936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리뷰수를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꺼냈는데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999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개 이상이면 그 뒤에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 붙어서 그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지우고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숫자형태로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다시 저장했습니다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이미지와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index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추가해서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합쳐서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만들었습니다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897249"/>
            <a:ext cx="16011945" cy="17757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856303"/>
            <a:ext cx="14611996" cy="5647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4" y="8780795"/>
            <a:ext cx="7569362" cy="5980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4" y="6604292"/>
            <a:ext cx="8221364" cy="19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오라클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SQL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mis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DB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생성하고 기본적인 멤버 테이블을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80" y="3613642"/>
            <a:ext cx="7002204" cy="55652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032" y="2859920"/>
            <a:ext cx="9365199" cy="6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테이블을 생성하고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pno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의 시퀀스를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685" y="3190158"/>
            <a:ext cx="5713044" cy="2682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685" y="6150424"/>
            <a:ext cx="5818585" cy="27235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816695"/>
            <a:ext cx="9431741" cy="45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페이지의 리스트와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페이징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처리를 하기 위해 먼저 기본 페이지 값을 설정해주고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list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페이지에 추가해준다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스프링 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327356"/>
            <a:ext cx="8443151" cy="54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각 페이지가 로딩이 되는데 오래 걸리는데 그 때 다른 버튼들을 누르게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면 오류가 생기기 때문에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인터셉터를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추가하게 됐습니다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478965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Interceptor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4269049"/>
            <a:ext cx="9369876" cy="48668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639" y="4397869"/>
            <a:ext cx="7010003" cy="46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유지관리 측면에서 로그가 필요하기 때문에 추가했습니다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395827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Log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90" y="4205434"/>
            <a:ext cx="10978186" cy="34259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699650"/>
            <a:ext cx="8988806" cy="19301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59" y="7710660"/>
            <a:ext cx="5926899" cy="19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10702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76360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</a:rPr>
              <a:t>뷰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15584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330852" y="5287930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실시간 정보 보기 창</a:t>
            </a:r>
            <a:endParaRPr lang="ko-KR" alt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2276360" y="6730744"/>
            <a:ext cx="537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기후에 따른 단기 예측 </a:t>
            </a:r>
            <a:endParaRPr lang="en-US" altLang="ko-KR" sz="3600" dirty="0"/>
          </a:p>
          <a:p>
            <a:r>
              <a:rPr lang="en-US" altLang="ko-KR" sz="3600" dirty="0" smtClean="0"/>
              <a:t>   </a:t>
            </a:r>
            <a:r>
              <a:rPr lang="ko-KR" altLang="en-US" sz="3600" dirty="0" smtClean="0"/>
              <a:t>화면 창</a:t>
            </a:r>
            <a:endParaRPr lang="ko-KR" altLang="en-US" sz="3600" dirty="0"/>
          </a:p>
        </p:txBody>
      </p:sp>
      <p:sp>
        <p:nvSpPr>
          <p:cNvPr id="34" name="직사각형 33"/>
          <p:cNvSpPr/>
          <p:nvPr/>
        </p:nvSpPr>
        <p:spPr>
          <a:xfrm>
            <a:off x="5483308" y="6808485"/>
            <a:ext cx="2063408" cy="546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710966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476624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sz="4000" dirty="0" smtClean="0">
                <a:solidFill>
                  <a:schemeClr val="tx1"/>
                </a:solidFill>
              </a:rPr>
              <a:t>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915848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185914" y="6611299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 dirty="0" smtClean="0"/>
              <a:t>. </a:t>
            </a:r>
            <a:r>
              <a:rPr lang="en-US" altLang="ko-KR" sz="3600" dirty="0" err="1" smtClean="0"/>
              <a:t>Tenserflow</a:t>
            </a:r>
            <a:r>
              <a:rPr lang="en-US" altLang="ko-KR" sz="3600" dirty="0" smtClean="0"/>
              <a:t> Regression</a:t>
            </a:r>
            <a:endParaRPr lang="ko-KR" alt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85914" y="7748633"/>
            <a:ext cx="60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r>
              <a:rPr lang="en-US" altLang="ko-KR" sz="3600" dirty="0" smtClean="0"/>
              <a:t>. K Nearest </a:t>
            </a:r>
            <a:r>
              <a:rPr lang="en-US" altLang="ko-KR" sz="3600" dirty="0" err="1" smtClean="0"/>
              <a:t>neigbors</a:t>
            </a:r>
            <a:r>
              <a:rPr lang="en-US" altLang="ko-KR" sz="3600" dirty="0" smtClean="0"/>
              <a:t>(KNN)</a:t>
            </a:r>
            <a:endParaRPr lang="ko-KR" altLang="en-US" sz="3600" dirty="0"/>
          </a:p>
        </p:txBody>
      </p:sp>
      <p:cxnSp>
        <p:nvCxnSpPr>
          <p:cNvPr id="35" name="꺾인 연결선 34"/>
          <p:cNvCxnSpPr>
            <a:stCxn id="34" idx="0"/>
          </p:cNvCxnSpPr>
          <p:nvPr/>
        </p:nvCxnSpPr>
        <p:spPr>
          <a:xfrm rot="5400000" flipH="1" flipV="1">
            <a:off x="7858067" y="4955588"/>
            <a:ext cx="509843" cy="319595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85914" y="5284973"/>
            <a:ext cx="61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학습 모델 데이터를 위한 </a:t>
            </a:r>
            <a:r>
              <a:rPr lang="ko-KR" altLang="en-US" sz="3600" dirty="0" err="1" smtClean="0"/>
              <a:t>크롤링</a:t>
            </a:r>
            <a:r>
              <a:rPr lang="en-US" altLang="ko-KR" sz="3600" dirty="0" smtClean="0"/>
              <a:t>(Selenium)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46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0016" y="2477979"/>
            <a:ext cx="16468746" cy="7029475"/>
          </a:xfrm>
          <a:prstGeom prst="round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46615" y="4140416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600226" y="4146015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9" name="직사각형 28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819686" y="417940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8029114" y="8279036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DAO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418580" y="8286673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SQL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25" idx="3"/>
            <a:endCxn id="29" idx="1"/>
          </p:cNvCxnSpPr>
          <p:nvPr/>
        </p:nvCxnSpPr>
        <p:spPr>
          <a:xfrm>
            <a:off x="5136612" y="5113464"/>
            <a:ext cx="1993625" cy="55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8527938" y="5670443"/>
            <a:ext cx="0" cy="26085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위쪽 화살표 설명선 46"/>
          <p:cNvSpPr/>
          <p:nvPr/>
        </p:nvSpPr>
        <p:spPr>
          <a:xfrm>
            <a:off x="4710318" y="5307800"/>
            <a:ext cx="2374442" cy="1547845"/>
          </a:xfrm>
          <a:prstGeom prst="upArrowCallou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VO </a:t>
            </a:r>
            <a:r>
              <a:rPr lang="ko-KR" altLang="en-US" sz="2800" dirty="0" smtClean="0">
                <a:solidFill>
                  <a:schemeClr val="tx1"/>
                </a:solidFill>
              </a:rPr>
              <a:t>데이터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891345" y="9030568"/>
            <a:ext cx="2527235" cy="76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3"/>
            <a:endCxn id="41" idx="1"/>
          </p:cNvCxnSpPr>
          <p:nvPr/>
        </p:nvCxnSpPr>
        <p:spPr>
          <a:xfrm>
            <a:off x="10790223" y="5119063"/>
            <a:ext cx="2559474" cy="333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832072" y="2686568"/>
            <a:ext cx="13726306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4000" dirty="0" smtClean="0">
                <a:solidFill>
                  <a:schemeClr val="tx1"/>
                </a:solidFill>
              </a:rPr>
              <a:t> 처리 기본 개요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778212" y="5964317"/>
            <a:ext cx="2149232" cy="77776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3" idx="4"/>
            <a:endCxn id="43" idx="1"/>
          </p:cNvCxnSpPr>
          <p:nvPr/>
        </p:nvCxnSpPr>
        <p:spPr>
          <a:xfrm rot="16200000" flipH="1">
            <a:off x="5927984" y="6666927"/>
            <a:ext cx="2025974" cy="2176286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9891345" y="8624610"/>
            <a:ext cx="2527235" cy="170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9130464" y="5682805"/>
            <a:ext cx="0" cy="2562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0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6" y="2613810"/>
            <a:ext cx="9074988" cy="699604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4" y="2550994"/>
            <a:ext cx="2447020" cy="7353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직사각형 59"/>
          <p:cNvSpPr/>
          <p:nvPr/>
        </p:nvSpPr>
        <p:spPr>
          <a:xfrm>
            <a:off x="887729" y="4793109"/>
            <a:ext cx="1452707" cy="41571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2353723" y="2601083"/>
            <a:ext cx="1498201" cy="21920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340436" y="8885653"/>
            <a:ext cx="1511488" cy="10178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524" y="784437"/>
            <a:ext cx="9454255" cy="113061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524" y="2201403"/>
            <a:ext cx="9161370" cy="278665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990" y="5593088"/>
            <a:ext cx="6732230" cy="209721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3449" y="5632446"/>
            <a:ext cx="4658638" cy="239990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79" y="7963000"/>
            <a:ext cx="10954564" cy="158158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6172" y="8275627"/>
            <a:ext cx="4741114" cy="1193233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11245220" y="7121095"/>
            <a:ext cx="16774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11245221" y="6227734"/>
            <a:ext cx="166822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3558062" y="668745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다른 페이지</a:t>
            </a:r>
            <a:endParaRPr lang="ko-KR" altLang="en-US" sz="28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V="1">
            <a:off x="10303891" y="4987983"/>
            <a:ext cx="329676" cy="5994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>
            <a:off x="9213741" y="4982362"/>
            <a:ext cx="428471" cy="558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77616" y="9004811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예시 페이지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74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2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2" y="2184448"/>
            <a:ext cx="10527353" cy="739960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194144" y="4360444"/>
            <a:ext cx="5105152" cy="2509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39623" y="3963628"/>
            <a:ext cx="710676" cy="283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76613" y="3922438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1</a:t>
            </a:r>
            <a:endParaRPr lang="ko-KR" altLang="en-US" sz="4000" dirty="0"/>
          </a:p>
        </p:txBody>
      </p:sp>
      <p:sp>
        <p:nvSpPr>
          <p:cNvPr id="29" name="타원 28"/>
          <p:cNvSpPr/>
          <p:nvPr/>
        </p:nvSpPr>
        <p:spPr>
          <a:xfrm>
            <a:off x="4632915" y="3295923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2</a:t>
            </a:r>
            <a:endParaRPr lang="ko-KR" altLang="en-US" sz="4000" dirty="0"/>
          </a:p>
        </p:txBody>
      </p:sp>
      <p:sp>
        <p:nvSpPr>
          <p:cNvPr id="30" name="왼쪽 화살표 설명선 29"/>
          <p:cNvSpPr/>
          <p:nvPr/>
        </p:nvSpPr>
        <p:spPr>
          <a:xfrm>
            <a:off x="8387345" y="5084681"/>
            <a:ext cx="2700044" cy="158039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Iframe</a:t>
            </a:r>
            <a:endParaRPr lang="ko-KR" altLang="en-US" sz="4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526454" y="2184449"/>
            <a:ext cx="5766094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1973243" y="2543664"/>
            <a:ext cx="4882646" cy="9870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Ajax </a:t>
            </a:r>
            <a:r>
              <a:rPr lang="ko-KR" altLang="en-US" sz="2800" dirty="0" smtClean="0">
                <a:solidFill>
                  <a:schemeClr val="tx1"/>
                </a:solidFill>
              </a:rPr>
              <a:t>비동기 통신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835181" y="3800199"/>
            <a:ext cx="5269948" cy="53786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28832" y="4868302"/>
            <a:ext cx="4882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err="1" smtClean="0"/>
              <a:t>클릭된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도시데이터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r>
              <a:rPr lang="en-US" altLang="ko-KR" sz="3600" dirty="0" smtClean="0"/>
              <a:t>  </a:t>
            </a:r>
            <a:r>
              <a:rPr lang="ko-KR" altLang="en-US" sz="3600" dirty="0" smtClean="0"/>
              <a:t>실시간 정보</a:t>
            </a:r>
            <a:endParaRPr lang="ko-KR" altLang="en-US" sz="3600" dirty="0"/>
          </a:p>
        </p:txBody>
      </p:sp>
      <p:sp>
        <p:nvSpPr>
          <p:cNvPr id="35" name="TextBox 34"/>
          <p:cNvSpPr txBox="1"/>
          <p:nvPr/>
        </p:nvSpPr>
        <p:spPr>
          <a:xfrm>
            <a:off x="12048457" y="6696874"/>
            <a:ext cx="486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해당 도시의</a:t>
            </a:r>
            <a:endParaRPr lang="en-US" altLang="ko-KR" sz="3600" dirty="0" smtClean="0"/>
          </a:p>
          <a:p>
            <a:r>
              <a:rPr lang="en-US" altLang="ko-KR" sz="3600" dirty="0" smtClean="0"/>
              <a:t>   CCTV URL </a:t>
            </a:r>
            <a:r>
              <a:rPr lang="ko-KR" altLang="en-US" sz="3600" dirty="0" smtClean="0"/>
              <a:t>요청</a:t>
            </a:r>
            <a:endParaRPr lang="ko-KR" alt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138085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944" y="2179164"/>
            <a:ext cx="2422570" cy="746446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358229" y="4892347"/>
            <a:ext cx="1179060" cy="490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883604" y="2179164"/>
            <a:ext cx="1234194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1. Ajax </a:t>
            </a:r>
            <a:r>
              <a:rPr lang="ko-KR" altLang="en-US" sz="2800" dirty="0" smtClean="0"/>
              <a:t>비동기 통신 </a:t>
            </a:r>
            <a:r>
              <a:rPr lang="en-US" altLang="ko-KR" sz="2800" dirty="0" smtClean="0"/>
              <a:t>- </a:t>
            </a:r>
            <a:r>
              <a:rPr lang="ko-KR" altLang="en-US" sz="2800" dirty="0" err="1" smtClean="0"/>
              <a:t>클릭된</a:t>
            </a:r>
            <a:r>
              <a:rPr lang="ko-KR" altLang="en-US" sz="2800" dirty="0" smtClean="0"/>
              <a:t> 도시 데이터 </a:t>
            </a:r>
            <a:r>
              <a:rPr lang="ko-KR" altLang="en-US" sz="2800" dirty="0"/>
              <a:t>실시간 </a:t>
            </a:r>
            <a:r>
              <a:rPr lang="ko-KR" altLang="en-US" sz="2800" dirty="0" smtClean="0"/>
              <a:t>정보</a:t>
            </a:r>
            <a:endParaRPr lang="ko-KR" altLang="en-US" sz="2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604" y="3267288"/>
            <a:ext cx="8531248" cy="257957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604" y="5909845"/>
            <a:ext cx="13027874" cy="42075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827058" y="6317247"/>
            <a:ext cx="4911086" cy="152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7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2. Ajax </a:t>
            </a:r>
            <a:r>
              <a:rPr lang="ko-KR" altLang="en-US" sz="2800" dirty="0"/>
              <a:t>비동기 통신 </a:t>
            </a:r>
            <a:r>
              <a:rPr lang="en-US" altLang="ko-KR" sz="2800" dirty="0"/>
              <a:t>- </a:t>
            </a:r>
            <a:r>
              <a:rPr lang="ko-KR" altLang="en-US" sz="2800" dirty="0" smtClean="0"/>
              <a:t>해당 도시의 </a:t>
            </a:r>
            <a:r>
              <a:rPr lang="en-US" altLang="ko-KR" sz="2800" dirty="0" smtClean="0"/>
              <a:t>CCTV URL </a:t>
            </a:r>
            <a:r>
              <a:rPr lang="ko-KR" altLang="en-US" sz="2800" dirty="0" smtClean="0"/>
              <a:t>요청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en-US" altLang="ko-KR" sz="2800" dirty="0"/>
              <a:t>(</a:t>
            </a:r>
            <a:r>
              <a:rPr lang="en-US" altLang="ko-KR" sz="2800" dirty="0" err="1"/>
              <a:t>placeMarkerAndInfoWindow</a:t>
            </a:r>
            <a:r>
              <a:rPr lang="en-US" altLang="ko-KR" sz="2800" dirty="0"/>
              <a:t> </a:t>
            </a:r>
            <a:r>
              <a:rPr lang="ko-KR" altLang="en-US" sz="2800" dirty="0"/>
              <a:t>함수 </a:t>
            </a:r>
            <a:r>
              <a:rPr lang="ko-KR" altLang="en-US" sz="2800" dirty="0" smtClean="0"/>
              <a:t>안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42" y="3524973"/>
            <a:ext cx="12655792" cy="61056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30" y="3443413"/>
            <a:ext cx="11051030" cy="30293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715" y="6577775"/>
            <a:ext cx="9275445" cy="30207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78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741" y="2284559"/>
            <a:ext cx="7850042" cy="73074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08" y="2284559"/>
            <a:ext cx="7235815" cy="73338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9460" y="2951119"/>
            <a:ext cx="137185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491066" y="3016537"/>
            <a:ext cx="102901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84403" y="8648483"/>
            <a:ext cx="1042223" cy="10168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5253" y="1298572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정상적으로 통신이 완료된 모습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0966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84448"/>
            <a:ext cx="8022612" cy="744956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652936" y="2974116"/>
            <a:ext cx="2341503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456" y="3775561"/>
            <a:ext cx="13185022" cy="5733246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 flipV="1">
            <a:off x="3726456" y="3432363"/>
            <a:ext cx="1906536" cy="3431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7994439" y="3432363"/>
            <a:ext cx="8917040" cy="3431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429433" y="2178887"/>
            <a:ext cx="5863260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띄우기</a:t>
            </a:r>
            <a:endParaRPr lang="ko-KR" altLang="en-US" sz="2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607" y="5454682"/>
            <a:ext cx="11227871" cy="40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07" y="2323919"/>
            <a:ext cx="12083937" cy="52544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865" y="3227457"/>
            <a:ext cx="11499068" cy="627999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63928" y="5394583"/>
            <a:ext cx="1355091" cy="662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날짜 선택 가능 기간 설정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456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30" y="2296478"/>
            <a:ext cx="15827775" cy="68823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790" y="2296478"/>
            <a:ext cx="8255814" cy="1725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7789" y="4077818"/>
            <a:ext cx="8255813" cy="564117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내용 </a:t>
            </a:r>
            <a:r>
              <a:rPr lang="en-US" altLang="ko-KR" sz="2800" dirty="0" smtClean="0"/>
              <a:t>submit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5580545" y="3645899"/>
            <a:ext cx="1026522" cy="7513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2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24" y="3488585"/>
            <a:ext cx="13261502" cy="57665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896" y="4809263"/>
            <a:ext cx="7180738" cy="13548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254" y="6311288"/>
            <a:ext cx="10898602" cy="32868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254" y="3441086"/>
            <a:ext cx="9878188" cy="102509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(1)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이중 </a:t>
            </a:r>
            <a:r>
              <a:rPr lang="en-US" altLang="ko-KR" sz="2800" dirty="0" smtClean="0"/>
              <a:t>Submit </a:t>
            </a:r>
            <a:r>
              <a:rPr lang="ko-KR" altLang="en-US" sz="2800" dirty="0" smtClean="0"/>
              <a:t>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24" name="타원 23"/>
          <p:cNvSpPr/>
          <p:nvPr/>
        </p:nvSpPr>
        <p:spPr>
          <a:xfrm>
            <a:off x="6068359" y="3579771"/>
            <a:ext cx="770605" cy="7706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37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(2)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잘못된 날짜 선택 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678" y="3469218"/>
            <a:ext cx="9069466" cy="60958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728" y="3626490"/>
            <a:ext cx="9519383" cy="60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325423"/>
            <a:ext cx="10871725" cy="14558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화면으로 </a:t>
            </a:r>
            <a:r>
              <a:rPr lang="ko-KR" altLang="en-US" sz="2800" dirty="0" err="1" smtClean="0"/>
              <a:t>포워딩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34" y="3849512"/>
            <a:ext cx="12091861" cy="185490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3227690" y="2223989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직사각형 20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231188" y="4313330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240653" y="770963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화살표 연결선 4"/>
          <p:cNvCxnSpPr>
            <a:stCxn id="21" idx="2"/>
            <a:endCxn id="25" idx="0"/>
          </p:cNvCxnSpPr>
          <p:nvPr/>
        </p:nvCxnSpPr>
        <p:spPr>
          <a:xfrm>
            <a:off x="15587694" y="3748417"/>
            <a:ext cx="3498" cy="986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5" idx="2"/>
            <a:endCxn id="28" idx="0"/>
          </p:cNvCxnSpPr>
          <p:nvPr/>
        </p:nvCxnSpPr>
        <p:spPr>
          <a:xfrm>
            <a:off x="15591192" y="5837758"/>
            <a:ext cx="9465" cy="22935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33424" y="199210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3424" y="3616180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34" y="6273513"/>
            <a:ext cx="10879679" cy="337723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533424" y="575819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8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63" y="2241144"/>
            <a:ext cx="5641442" cy="812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04" y="3315991"/>
            <a:ext cx="11656228" cy="13268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2" y="4901032"/>
            <a:ext cx="10284376" cy="43085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182" y="2175487"/>
            <a:ext cx="9341594" cy="10906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021" y="5345500"/>
            <a:ext cx="9391756" cy="341191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889" y="9012885"/>
            <a:ext cx="13494887" cy="630602"/>
          </a:xfrm>
          <a:prstGeom prst="rect">
            <a:avLst/>
          </a:prstGeom>
        </p:spPr>
      </p:pic>
      <p:sp>
        <p:nvSpPr>
          <p:cNvPr id="17" name="직사각형 16"/>
          <p:cNvSpPr>
            <a:spLocks/>
          </p:cNvSpPr>
          <p:nvPr/>
        </p:nvSpPr>
        <p:spPr>
          <a:xfrm>
            <a:off x="9860544" y="759043"/>
            <a:ext cx="7316544" cy="13477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1. </a:t>
            </a:r>
            <a:r>
              <a:rPr lang="ko-KR" altLang="en-US" sz="3600" dirty="0" smtClean="0">
                <a:solidFill>
                  <a:schemeClr val="tx1"/>
                </a:solidFill>
              </a:rPr>
              <a:t>날씨 정보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2. </a:t>
            </a:r>
            <a:r>
              <a:rPr lang="ko-KR" altLang="en-US" sz="3600" dirty="0" smtClean="0">
                <a:solidFill>
                  <a:schemeClr val="tx1"/>
                </a:solidFill>
              </a:rPr>
              <a:t>미세먼지 예측 정보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52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49" y="2268893"/>
            <a:ext cx="15935848" cy="24542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044857"/>
            <a:ext cx="13983241" cy="1923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8" y="7158962"/>
            <a:ext cx="10300636" cy="58581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973534" y="3119866"/>
            <a:ext cx="914400" cy="9144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9504215" y="961341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3. </a:t>
            </a:r>
            <a:r>
              <a:rPr lang="ko-KR" altLang="en-US" sz="3600" dirty="0">
                <a:solidFill>
                  <a:schemeClr val="tx1"/>
                </a:solidFill>
              </a:rPr>
              <a:t>생활 기상 정보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6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68" y="2200891"/>
            <a:ext cx="16280635" cy="579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468" y="2876586"/>
            <a:ext cx="7921787" cy="3814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4" y="7178148"/>
            <a:ext cx="7935202" cy="229806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34150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828447" y="9288866"/>
            <a:ext cx="84270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8" idx="1"/>
          </p:cNvCxnSpPr>
          <p:nvPr/>
        </p:nvCxnSpPr>
        <p:spPr>
          <a:xfrm flipH="1">
            <a:off x="8828447" y="7532458"/>
            <a:ext cx="8331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619" y="5604416"/>
            <a:ext cx="7923782" cy="3856084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rot="10800000" flipH="1">
            <a:off x="677501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1138" y="3735682"/>
            <a:ext cx="10132831" cy="167024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9" name="직사각형 48"/>
          <p:cNvSpPr/>
          <p:nvPr/>
        </p:nvSpPr>
        <p:spPr>
          <a:xfrm>
            <a:off x="13786704" y="362852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>
            <a:off x="8451724" y="669192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4. </a:t>
            </a:r>
            <a:r>
              <a:rPr lang="ko-KR" altLang="en-US" sz="3600" dirty="0" smtClean="0">
                <a:solidFill>
                  <a:schemeClr val="tx1"/>
                </a:solidFill>
              </a:rPr>
              <a:t>날씨 </a:t>
            </a:r>
            <a:r>
              <a:rPr lang="ko-KR" altLang="en-US" sz="3600" dirty="0" err="1" smtClean="0">
                <a:solidFill>
                  <a:schemeClr val="tx1"/>
                </a:solidFill>
              </a:rPr>
              <a:t>한줄</a:t>
            </a:r>
            <a:r>
              <a:rPr lang="ko-KR" altLang="en-US" sz="3600" dirty="0" smtClean="0">
                <a:solidFill>
                  <a:schemeClr val="tx1"/>
                </a:solidFill>
              </a:rPr>
              <a:t> 평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0028" y="1624965"/>
            <a:ext cx="7793134" cy="175640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3786704" y="127065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3483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82" y="2359546"/>
            <a:ext cx="10158411" cy="71543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5" y="3050030"/>
            <a:ext cx="7793134" cy="17564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300" y="5806322"/>
            <a:ext cx="10132831" cy="167024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3461815" y="2673870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547149" y="5642487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943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9739616" y="820788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5. </a:t>
            </a:r>
            <a:r>
              <a:rPr lang="ko-KR" altLang="en-US" sz="3600" dirty="0" smtClean="0">
                <a:solidFill>
                  <a:schemeClr val="tx1"/>
                </a:solidFill>
              </a:rPr>
              <a:t>주요 명소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311977"/>
            <a:ext cx="14926108" cy="5740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7410500"/>
            <a:ext cx="12951911" cy="7039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35" y="8248582"/>
            <a:ext cx="9345698" cy="7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0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15" y="2419610"/>
            <a:ext cx="12932326" cy="694934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2517275" y="3501660"/>
            <a:ext cx="4836697" cy="1623392"/>
            <a:chOff x="89925" y="1003888"/>
            <a:chExt cx="3257843" cy="120640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" name="직사각형 18"/>
            <p:cNvSpPr/>
            <p:nvPr/>
          </p:nvSpPr>
          <p:spPr>
            <a:xfrm>
              <a:off x="525521" y="1390790"/>
              <a:ext cx="2822247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Django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에서 그린 그래프 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89925" y="100388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517275" y="6427143"/>
            <a:ext cx="4189997" cy="2530687"/>
            <a:chOff x="4179277" y="997108"/>
            <a:chExt cx="2822247" cy="18806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4536275" y="1310466"/>
              <a:ext cx="2465249" cy="15673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Iframe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으로 </a:t>
              </a:r>
              <a:r>
                <a:rPr lang="en-US" altLang="ko-KR" sz="2800" dirty="0" err="1" smtClean="0">
                  <a:solidFill>
                    <a:schemeClr val="tx1"/>
                  </a:solidFill>
                </a:rPr>
                <a:t>jsp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파일에 띄움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9734036" y="822132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6. </a:t>
            </a:r>
            <a:r>
              <a:rPr lang="ko-KR" altLang="en-US" sz="3600" dirty="0" smtClean="0">
                <a:solidFill>
                  <a:schemeClr val="tx1"/>
                </a:solidFill>
              </a:rPr>
              <a:t>예측 정확도 그래프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3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53" y="2196461"/>
            <a:ext cx="8185287" cy="742903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023744" y="2134356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Django</a:t>
            </a:r>
            <a:r>
              <a:rPr lang="ko-KR" altLang="en-US" sz="2800" dirty="0" smtClean="0">
                <a:solidFill>
                  <a:schemeClr val="tx1"/>
                </a:solidFill>
              </a:rPr>
              <a:t>에서 그린 그래프 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457" y="5467211"/>
            <a:ext cx="10295213" cy="13094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300428" y="4872029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Views.py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916" y="7042368"/>
            <a:ext cx="10236754" cy="2660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2300428" y="7171168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Urls.py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9734036" y="822132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6. </a:t>
            </a:r>
            <a:r>
              <a:rPr lang="ko-KR" altLang="en-US" sz="3600" dirty="0">
                <a:solidFill>
                  <a:schemeClr val="tx1"/>
                </a:solidFill>
              </a:rPr>
              <a:t>예측 정확도 그래프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17" y="2126720"/>
            <a:ext cx="13625081" cy="758158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4689713" y="2184449"/>
            <a:ext cx="2781449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79021" y="2527463"/>
            <a:ext cx="27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학습 모델</a:t>
            </a:r>
            <a:endParaRPr lang="en-US" altLang="ko-KR" sz="3600" dirty="0" smtClean="0"/>
          </a:p>
          <a:p>
            <a:r>
              <a:rPr lang="ko-KR" altLang="en-US" sz="3600" dirty="0" smtClean="0"/>
              <a:t>사용 데이터</a:t>
            </a:r>
            <a:endParaRPr lang="ko-KR" altLang="en-US" sz="3600" dirty="0"/>
          </a:p>
        </p:txBody>
      </p:sp>
      <p:sp>
        <p:nvSpPr>
          <p:cNvPr id="22" name="직사각형 21"/>
          <p:cNvSpPr/>
          <p:nvPr/>
        </p:nvSpPr>
        <p:spPr>
          <a:xfrm>
            <a:off x="14809813" y="6138504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에어코리아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미세먼지 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09813" y="4263529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날씨누리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기상정보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7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11" y="2162232"/>
            <a:ext cx="11279672" cy="7310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732" y="2662145"/>
            <a:ext cx="10448791" cy="631065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994440" y="2662145"/>
            <a:ext cx="8772083" cy="12579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5224</Words>
  <Application>Microsoft Office PowerPoint</Application>
  <PresentationFormat>사용자 지정</PresentationFormat>
  <Paragraphs>1202</Paragraphs>
  <Slides>118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118</vt:i4>
      </vt:variant>
    </vt:vector>
  </HeadingPairs>
  <TitlesOfParts>
    <vt:vector size="134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159</cp:revision>
  <dcterms:created xsi:type="dcterms:W3CDTF">2024-03-13T21:39:25Z</dcterms:created>
  <dcterms:modified xsi:type="dcterms:W3CDTF">2024-07-18T10:35:59Z</dcterms:modified>
  <cp:version>1100.0100.01</cp:version>
</cp:coreProperties>
</file>